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305" r:id="rId4"/>
    <p:sldId id="265" r:id="rId5"/>
    <p:sldId id="312" r:id="rId6"/>
    <p:sldId id="306" r:id="rId7"/>
    <p:sldId id="386" r:id="rId8"/>
    <p:sldId id="387" r:id="rId9"/>
    <p:sldId id="388" r:id="rId10"/>
    <p:sldId id="389" r:id="rId11"/>
    <p:sldId id="313" r:id="rId12"/>
    <p:sldId id="390" r:id="rId13"/>
    <p:sldId id="391" r:id="rId14"/>
    <p:sldId id="327" r:id="rId15"/>
    <p:sldId id="392" r:id="rId16"/>
    <p:sldId id="393" r:id="rId17"/>
    <p:sldId id="394" r:id="rId18"/>
    <p:sldId id="395" r:id="rId19"/>
    <p:sldId id="30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4042" userDrawn="1">
          <p15:clr>
            <a:srgbClr val="A4A3A4"/>
          </p15:clr>
        </p15:guide>
        <p15:guide id="8" orient="horz" pos="1502" userDrawn="1">
          <p15:clr>
            <a:srgbClr val="A4A3A4"/>
          </p15:clr>
        </p15:guide>
        <p15:guide id="9" orient="horz" pos="1321" userDrawn="1">
          <p15:clr>
            <a:srgbClr val="A4A3A4"/>
          </p15:clr>
        </p15:guide>
        <p15:guide id="10" orient="horz" pos="4110" userDrawn="1">
          <p15:clr>
            <a:srgbClr val="A4A3A4"/>
          </p15:clr>
        </p15:guide>
        <p15:guide id="11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2B60AB"/>
    <a:srgbClr val="FAA41A"/>
    <a:srgbClr val="57985B"/>
    <a:srgbClr val="272628"/>
    <a:srgbClr val="5E5D60"/>
    <a:srgbClr val="8ABF8C"/>
    <a:srgbClr val="FA5525"/>
    <a:srgbClr val="91C3F2"/>
    <a:srgbClr val="FE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5431"/>
  </p:normalViewPr>
  <p:slideViewPr>
    <p:cSldViewPr snapToGrid="0">
      <p:cViewPr varScale="1">
        <p:scale>
          <a:sx n="64" d="100"/>
          <a:sy n="64" d="100"/>
        </p:scale>
        <p:origin x="660" y="60"/>
      </p:cViewPr>
      <p:guideLst>
        <p:guide orient="horz" pos="2160"/>
        <p:guide pos="461"/>
        <p:guide pos="756"/>
        <p:guide orient="horz" pos="278"/>
        <p:guide pos="3840"/>
        <p:guide orient="horz" pos="3793"/>
        <p:guide orient="horz" pos="4042"/>
        <p:guide orient="horz" pos="1502"/>
        <p:guide orient="horz" pos="1321"/>
        <p:guide orient="horz" pos="4110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5802-0A0B-4B88-8F91-CA113A9BDB73}" type="datetimeFigureOut">
              <a:rPr lang="es-CL" smtClean="0"/>
              <a:t>12-05-2023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88B0C-86BB-48CE-B7B9-07C18C7BBC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58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BC4AEC-DD71-E292-56E2-4E3868A5F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3022DC-504E-72EC-5597-27FAF35B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B87C63-6A92-52A4-AB61-61459FE4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4AE9B7-702C-79B9-B957-2BE693F4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6F2CD0-3A0A-B0F0-AC9A-2C33AC17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59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CAEB3C-B56C-C57A-589B-32F2DC30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29E8B17-649F-0E2A-DA89-3276BD077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AADE5E-6DAD-0E3D-7764-A26FD399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84A297-8BD2-AA3A-3091-A2420F7F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54A15E-63C6-8F2D-7951-AA12BDCE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91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C8E8FAC-0FD4-B82F-6677-0FC17E0A0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606E4B5-FFD0-1E20-F059-9DE7A78DB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2210ED-A442-06EE-3548-2D834EE1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EBD0FA4-14F6-7A97-2B62-BB24B2B2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B0F3DD-9534-11DF-094B-471866BF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92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44EF72-5BB4-36F7-9242-68721DA2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FE231E-F72C-0559-D3A5-6774C6F9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14181F-2489-A099-D2F0-5BAEA073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6F3A49-CC2F-5CA6-7C8D-D8D5838F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B752C6-8D37-BDCF-F510-D6CEBF8B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7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8C0BAA-8FA5-5F94-3A3B-0543D975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41281A-D440-D02E-5F1E-E5D0EC60F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11E81B-38FC-E5AC-94DB-DFE3DF83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BD66A4-3361-994B-1EB9-17A06473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1C0B6B-7F8A-25E1-F85D-CB963977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3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0CCD91-C7FD-2DE8-D152-E579225A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D2E530-3BF5-0BF8-CE11-9DCF4C6D6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1C79F4F-2972-6D58-EC9A-533E24D85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1308334-BAE6-100F-7703-4A478667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DB37582-4724-D4AF-530B-87C7B540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2E54B82-4CB7-620C-E11F-25C78AE3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5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11E0BB-1A44-ED13-A273-092C28D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68887D0-3F22-746F-1005-A2E421DA8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80FCD-AC8B-6A8D-8184-A9B848D80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8019B27-FEE7-610F-CC9E-AD7655C95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15E27D-8165-FB2F-7CDF-FB0319994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3F6145F-EC87-EA73-34CB-8FF7E17B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5F10F80-5CA8-A17B-ACA7-6CB9344A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22CD7F6-E96D-B67E-BAA3-D6B97A34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3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EAB192-EE03-C779-4A65-EA4E9C6A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7053C5-90DD-C2E7-62FB-ED36FE21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1C8C2F-E5A9-7FFC-2AB5-90756EB4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1BBA7D5-F7E0-933E-9AD3-E8F3825B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79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B623C82-6E1B-EDAC-347A-DD717018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AFE0004-27EE-FC28-48DD-CE3D5144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CB21C55-E68B-EF11-1077-D3CE9F46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2AA7B1-F4BE-E3E0-572C-2E0AE6D2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0FA1434-8E30-3A29-672F-0F50158D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B9A4242-1127-2712-AFB2-E04F03698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DAED471-8B02-FECE-FD98-A536C2D9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2BCD7B-6B5D-2B0A-8ED4-1B171485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F783CE-678C-20B0-D820-706E09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3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F660EE-272D-1B0B-7F55-258E838B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9B73112-CBDB-AE85-5D7B-4FE24B95B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6756459-2DC8-F5DF-C5A9-62EE35EA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F7B04A-E0FF-683E-A680-A29F8E68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5774DCA-BD38-C9C6-B54C-7D78B08F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FF37D83-D597-86F0-2C60-DD5CBE4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48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C77D7C8-01FE-A14C-BE0D-75ACB9D8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2955F90-6AD3-7057-3175-5243BFB00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F5A6E2-6B40-450E-6ED9-574CA671F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F5CD-F4CD-1942-A736-5CE1B3E173BB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39B09C-2EAD-0C5B-BBAC-D62D978D5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DCB12D-3D6F-E798-8409-89AB9579F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F2FB-0E29-144D-BBD8-E20AAE198A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E99796-B76A-7BFB-476C-A6A303CB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" y="0"/>
            <a:ext cx="12176209" cy="6858000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2B5E2571-F8D0-3744-DB25-EFF249EF1D3A}"/>
              </a:ext>
            </a:extLst>
          </p:cNvPr>
          <p:cNvSpPr txBox="1">
            <a:spLocks/>
          </p:cNvSpPr>
          <p:nvPr/>
        </p:nvSpPr>
        <p:spPr>
          <a:xfrm>
            <a:off x="1016949" y="5283818"/>
            <a:ext cx="4164652" cy="550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1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Estudio Post Elecciones Consejeros Constituyentes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xmlns="" id="{B2286419-63DD-100D-F7C4-B90F0F5569D6}"/>
              </a:ext>
            </a:extLst>
          </p:cNvPr>
          <p:cNvSpPr txBox="1">
            <a:spLocks/>
          </p:cNvSpPr>
          <p:nvPr/>
        </p:nvSpPr>
        <p:spPr>
          <a:xfrm>
            <a:off x="1016949" y="6066998"/>
            <a:ext cx="1746571" cy="329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105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dirty="0"/>
              <a:t>Mayo 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394B47B-45A5-C42C-DD61-88888929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71" y="3429000"/>
            <a:ext cx="2463226" cy="15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Diálogo y busca de acuerdos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priori la mayoría (58%) cree que se rechazará el nuevo texto constitucional en el plebiscito de salida.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AF769FE-CF4C-1D0D-7A58-7C51ED6F6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1" y="2194384"/>
            <a:ext cx="9894666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2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01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F2CA618-F328-9C59-8899-D94E517D0026}"/>
              </a:ext>
            </a:extLst>
          </p:cNvPr>
          <p:cNvSpPr/>
          <p:nvPr/>
        </p:nvSpPr>
        <p:spPr>
          <a:xfrm>
            <a:off x="-11722" y="0"/>
            <a:ext cx="3276600" cy="6858000"/>
          </a:xfrm>
          <a:prstGeom prst="rect">
            <a:avLst/>
          </a:prstGeom>
          <a:solidFill>
            <a:srgbClr val="2B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rgbClr val="272628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B4E519AF-0109-0C36-DD67-73E23CEB8BAA}"/>
              </a:ext>
            </a:extLst>
          </p:cNvPr>
          <p:cNvCxnSpPr>
            <a:cxnSpLocks/>
          </p:cNvCxnSpPr>
          <p:nvPr/>
        </p:nvCxnSpPr>
        <p:spPr>
          <a:xfrm>
            <a:off x="660401" y="52662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18F891E3-DB2B-A6B2-85CF-2801741F11B5}"/>
              </a:ext>
            </a:extLst>
          </p:cNvPr>
          <p:cNvSpPr txBox="1">
            <a:spLocks/>
          </p:cNvSpPr>
          <p:nvPr/>
        </p:nvSpPr>
        <p:spPr>
          <a:xfrm>
            <a:off x="563944" y="57183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Evaluación partidos políticos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FCAC6C3E-5C6C-7BF1-79D7-3AEEF18C09E1}"/>
              </a:ext>
            </a:extLst>
          </p:cNvPr>
          <p:cNvSpPr txBox="1">
            <a:spLocks/>
          </p:cNvSpPr>
          <p:nvPr/>
        </p:nvSpPr>
        <p:spPr>
          <a:xfrm>
            <a:off x="197829" y="2827184"/>
            <a:ext cx="3848391" cy="2060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0" dirty="0"/>
              <a:t>2.2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CC16A3D-2C39-A949-F9B0-A875472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6" y="415616"/>
            <a:ext cx="828075" cy="5290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67EA93-93B7-E357-8C35-D9F15EB5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0" y="1498940"/>
            <a:ext cx="7977517" cy="45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Evaluación de partidos políticos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partido mejor evaluado es Republicanos, con un 46% que lo evalúa bien.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D0E0DFA-AF85-91AF-51D3-0B7C9FFFA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541" y="2001495"/>
            <a:ext cx="8516850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Evaluación de partidos políticos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partido mejor evaluado es Republicanos, con un 46% que lo evalúa bien.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9BBBF33-1E87-C0A1-823C-4292B6712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30" y="2166937"/>
            <a:ext cx="10091738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7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01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F2CA618-F328-9C59-8899-D94E517D0026}"/>
              </a:ext>
            </a:extLst>
          </p:cNvPr>
          <p:cNvSpPr/>
          <p:nvPr/>
        </p:nvSpPr>
        <p:spPr>
          <a:xfrm>
            <a:off x="-11722" y="0"/>
            <a:ext cx="3276600" cy="6858000"/>
          </a:xfrm>
          <a:prstGeom prst="rect">
            <a:avLst/>
          </a:prstGeom>
          <a:solidFill>
            <a:srgbClr val="579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rgbClr val="272628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B4E519AF-0109-0C36-DD67-73E23CEB8BAA}"/>
              </a:ext>
            </a:extLst>
          </p:cNvPr>
          <p:cNvCxnSpPr>
            <a:cxnSpLocks/>
          </p:cNvCxnSpPr>
          <p:nvPr/>
        </p:nvCxnSpPr>
        <p:spPr>
          <a:xfrm>
            <a:off x="660401" y="52662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18F891E3-DB2B-A6B2-85CF-2801741F11B5}"/>
              </a:ext>
            </a:extLst>
          </p:cNvPr>
          <p:cNvSpPr txBox="1">
            <a:spLocks/>
          </p:cNvSpPr>
          <p:nvPr/>
        </p:nvSpPr>
        <p:spPr>
          <a:xfrm>
            <a:off x="563944" y="57183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Evaluación del gobierno y principales problemas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FCAC6C3E-5C6C-7BF1-79D7-3AEEF18C09E1}"/>
              </a:ext>
            </a:extLst>
          </p:cNvPr>
          <p:cNvSpPr txBox="1">
            <a:spLocks/>
          </p:cNvSpPr>
          <p:nvPr/>
        </p:nvSpPr>
        <p:spPr>
          <a:xfrm>
            <a:off x="197829" y="2827184"/>
            <a:ext cx="3848391" cy="2060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0" dirty="0"/>
              <a:t>2.3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CC16A3D-2C39-A949-F9B0-A875472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6" y="415616"/>
            <a:ext cx="828075" cy="5290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67EA93-93B7-E357-8C35-D9F15EB5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0" y="1498940"/>
            <a:ext cx="7977517" cy="45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9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Aprobación del gobierno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mayoría (60%) desaprueba la forma en que el presidente </a:t>
            </a:r>
            <a:r>
              <a:rPr lang="es-CL" sz="1400" dirty="0" err="1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Boric</a:t>
            </a: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está conduciendo su gobierno.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4243EF9-D225-1161-B1BD-2E87972F1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004" y="2160857"/>
            <a:ext cx="893751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Principal problema que enfrenta Chile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principal problema es la inseguridad/delincuencia/narcotráfico, con un 66% de personas que lo mencionan en primer o segundo lugar.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A1B8D7C-BFB8-3291-A3DE-C7B22A007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89" y="2044170"/>
            <a:ext cx="878509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Principal problema que enfrenta Chile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principal problema es la inseguridad/delincuencia/narcotráfico, con un 66% de personas que lo mencionan en primero o segundo lugar.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EDBEC42-3203-1061-8A26-4681E5AA6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2198850"/>
            <a:ext cx="10934700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106489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Aprobación/desaprobación en forma de enfrentar la delincuencia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mayoría (62%) desaprueba la forma en que el gobierno del presidente </a:t>
            </a:r>
            <a:r>
              <a:rPr lang="es-CL" sz="1400" dirty="0" err="1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Boric</a:t>
            </a: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está enfrentando la delincuencia.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9C33528-AE92-3C0D-0536-D46BC52FB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79" y="2098163"/>
            <a:ext cx="901676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115E17B-CF85-B3D6-B810-BB2486862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B1666A0-759F-61C0-4E8F-4C8E43D7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" y="5011924"/>
            <a:ext cx="2307033" cy="1473936"/>
          </a:xfrm>
          <a:prstGeom prst="rect">
            <a:avLst/>
          </a:prstGeom>
        </p:spPr>
      </p:pic>
      <p:sp>
        <p:nvSpPr>
          <p:cNvPr id="4" name="Marcador de texto 1">
            <a:extLst>
              <a:ext uri="{FF2B5EF4-FFF2-40B4-BE49-F238E27FC236}">
                <a16:creationId xmlns:a16="http://schemas.microsoft.com/office/drawing/2014/main" xmlns="" id="{04E02756-3B79-2137-8BDC-C0699FBE3204}"/>
              </a:ext>
            </a:extLst>
          </p:cNvPr>
          <p:cNvSpPr txBox="1">
            <a:spLocks/>
          </p:cNvSpPr>
          <p:nvPr/>
        </p:nvSpPr>
        <p:spPr>
          <a:xfrm>
            <a:off x="4791431" y="3136627"/>
            <a:ext cx="2609137" cy="584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0A153659-4207-9A13-5338-A8535AD60846}"/>
              </a:ext>
            </a:extLst>
          </p:cNvPr>
          <p:cNvCxnSpPr>
            <a:cxnSpLocks/>
          </p:cNvCxnSpPr>
          <p:nvPr/>
        </p:nvCxnSpPr>
        <p:spPr>
          <a:xfrm>
            <a:off x="2721650" y="6146928"/>
            <a:ext cx="861265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7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01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F2CA618-F328-9C59-8899-D94E517D0026}"/>
              </a:ext>
            </a:extLst>
          </p:cNvPr>
          <p:cNvSpPr/>
          <p:nvPr/>
        </p:nvSpPr>
        <p:spPr>
          <a:xfrm>
            <a:off x="-11722" y="0"/>
            <a:ext cx="3276600" cy="6858000"/>
          </a:xfrm>
          <a:prstGeom prst="rect">
            <a:avLst/>
          </a:prstGeom>
          <a:solidFill>
            <a:srgbClr val="579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rgbClr val="272628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B4E519AF-0109-0C36-DD67-73E23CEB8BAA}"/>
              </a:ext>
            </a:extLst>
          </p:cNvPr>
          <p:cNvCxnSpPr>
            <a:cxnSpLocks/>
          </p:cNvCxnSpPr>
          <p:nvPr/>
        </p:nvCxnSpPr>
        <p:spPr>
          <a:xfrm>
            <a:off x="660401" y="52662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18F891E3-DB2B-A6B2-85CF-2801741F11B5}"/>
              </a:ext>
            </a:extLst>
          </p:cNvPr>
          <p:cNvSpPr txBox="1">
            <a:spLocks/>
          </p:cNvSpPr>
          <p:nvPr/>
        </p:nvSpPr>
        <p:spPr>
          <a:xfrm>
            <a:off x="563944" y="57183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Metodología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FCAC6C3E-5C6C-7BF1-79D7-3AEEF18C09E1}"/>
              </a:ext>
            </a:extLst>
          </p:cNvPr>
          <p:cNvSpPr txBox="1">
            <a:spLocks/>
          </p:cNvSpPr>
          <p:nvPr/>
        </p:nvSpPr>
        <p:spPr>
          <a:xfrm>
            <a:off x="197829" y="2827184"/>
            <a:ext cx="3067049" cy="2060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0" dirty="0"/>
              <a:t>01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CC16A3D-2C39-A949-F9B0-A875472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6" y="415616"/>
            <a:ext cx="828075" cy="529048"/>
          </a:xfrm>
          <a:prstGeom prst="rect">
            <a:avLst/>
          </a:prstGeom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xmlns="" id="{FE71E7A0-F907-5338-6699-9DA8F001A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25" y="-214378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2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01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xmlns="" id="{390E627D-BB29-5ABD-1C9D-C81E4E8A2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20892"/>
              </p:ext>
            </p:extLst>
          </p:nvPr>
        </p:nvGraphicFramePr>
        <p:xfrm>
          <a:off x="1079501" y="1187391"/>
          <a:ext cx="10034813" cy="52896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6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8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7621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Tipo de estudio</a:t>
                      </a: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Cuantitativo, no probabilístico, a través de la aplicación de encuestas online de personas registradas en el panel </a:t>
                      </a:r>
                      <a:r>
                        <a:rPr lang="es-MX" sz="1200" b="0" kern="1200" baseline="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Black&amp;White</a:t>
                      </a:r>
                      <a:r>
                        <a:rPr lang="es-MX" sz="1200" b="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.</a:t>
                      </a: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514529"/>
                  </a:ext>
                </a:extLst>
              </a:tr>
              <a:tr h="646455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Panel </a:t>
                      </a:r>
                      <a:r>
                        <a:rPr lang="es-CL" sz="1200" b="1" kern="1200" baseline="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Black&amp;White</a:t>
                      </a:r>
                      <a:endParaRPr lang="es-CL" sz="1200" b="1" kern="1200" baseline="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El panel </a:t>
                      </a:r>
                      <a:r>
                        <a:rPr lang="es-MX" sz="1200" b="0" kern="1200" baseline="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Black&amp;White</a:t>
                      </a:r>
                      <a:r>
                        <a:rPr lang="es-MX" sz="1200" b="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cuenta con más de 120 mil personas de todo el país, pre clasificadas por sexo, edad,  comuna y estrato socioeconómico, de acuerdo a la metodología propuesta por la Asociación de Investigadores de Mercado (AIM).</a:t>
                      </a:r>
                    </a:p>
                  </a:txBody>
                  <a:tcPr marL="82944" marR="82944" marT="40507" marB="4050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6737495"/>
                  </a:ext>
                </a:extLst>
              </a:tr>
              <a:tr h="474774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Grupo Objetivo</a:t>
                      </a: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Personas de 18 años o más residentes de todo el país.</a:t>
                      </a: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385">
                <a:tc>
                  <a:txBody>
                    <a:bodyPr/>
                    <a:lstStyle/>
                    <a:p>
                      <a:pPr marL="0" algn="l" defTabSz="910981" rtl="0" eaLnBrk="1" latinLnBrk="0" hangingPunct="1"/>
                      <a:r>
                        <a:rPr lang="es-CL" sz="1200" b="1" kern="1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Muestreo</a:t>
                      </a:r>
                      <a:endParaRPr lang="es-CL" sz="1200" b="1" kern="12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Muestreo aleatorio estratificado por estratos. Cada estrato está definido por la combinación de variables Zona, GSE, Sexo y Edad. </a:t>
                      </a:r>
                      <a:endParaRPr lang="es-MX" sz="1200" b="0" kern="1200" baseline="0" dirty="0">
                        <a:solidFill>
                          <a:srgbClr val="64646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532">
                <a:tc>
                  <a:txBody>
                    <a:bodyPr/>
                    <a:lstStyle/>
                    <a:p>
                      <a:r>
                        <a:rPr lang="es-CL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Distribución</a:t>
                      </a:r>
                      <a:r>
                        <a:rPr lang="es-CL" sz="1200" b="1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la muestra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 realizaron 1169 encuestas. Los resultados se ponderaron de acuerdo a los parámetros poblacionales, que son:</a:t>
                      </a:r>
                      <a:endParaRPr lang="es-CL" sz="1200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kern="1200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just"/>
                      <a:endParaRPr lang="es-CL" sz="1200" dirty="0">
                        <a:solidFill>
                          <a:srgbClr val="64646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904">
                <a:tc>
                  <a:txBody>
                    <a:bodyPr/>
                    <a:lstStyle/>
                    <a:p>
                      <a:r>
                        <a:rPr lang="es-CL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Error</a:t>
                      </a:r>
                      <a:r>
                        <a:rPr lang="es-CL" sz="1200" b="1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muestral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modo de referencia, el error muestral para un 95% de confianza, es de 2,9% </a:t>
                      </a:r>
                      <a:r>
                        <a:rPr lang="es-CL" sz="12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para una muestra total aleatoria.</a:t>
                      </a:r>
                      <a:endParaRPr lang="es-CL" sz="1200" dirty="0">
                        <a:solidFill>
                          <a:srgbClr val="64646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r>
                        <a:rPr lang="es-CL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Trabajo de </a:t>
                      </a:r>
                      <a:r>
                        <a:rPr lang="es-CL" sz="1200" b="1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campo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just" defTabSz="910981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CL" sz="12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Entre el 10 y 11 de mayo 2023.</a:t>
                      </a:r>
                      <a:endParaRPr lang="es-CL" sz="1200" kern="1200" baseline="0" dirty="0">
                        <a:solidFill>
                          <a:srgbClr val="646464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82944" marR="82944" marT="40507" marB="40507" anchor="ctr">
                    <a:solidFill>
                      <a:srgbClr val="8ABF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665522A-43BA-0A90-CB02-80B56AD4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3" y="4071256"/>
            <a:ext cx="7384667" cy="1434495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6721069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272628"/>
                </a:solidFill>
              </a:rPr>
              <a:t>Metodología | </a:t>
            </a:r>
            <a:r>
              <a:rPr lang="es-ES" sz="2800" dirty="0">
                <a:solidFill>
                  <a:srgbClr val="57985B"/>
                </a:solidFill>
              </a:rPr>
              <a:t>Estudio cuantitativo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01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F2CA618-F328-9C59-8899-D94E517D0026}"/>
              </a:ext>
            </a:extLst>
          </p:cNvPr>
          <p:cNvSpPr/>
          <p:nvPr/>
        </p:nvSpPr>
        <p:spPr>
          <a:xfrm>
            <a:off x="-11722" y="0"/>
            <a:ext cx="3276600" cy="6858000"/>
          </a:xfrm>
          <a:prstGeom prst="rect">
            <a:avLst/>
          </a:prstGeom>
          <a:solidFill>
            <a:srgbClr val="27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rgbClr val="272628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B4E519AF-0109-0C36-DD67-73E23CEB8BAA}"/>
              </a:ext>
            </a:extLst>
          </p:cNvPr>
          <p:cNvCxnSpPr>
            <a:cxnSpLocks/>
          </p:cNvCxnSpPr>
          <p:nvPr/>
        </p:nvCxnSpPr>
        <p:spPr>
          <a:xfrm>
            <a:off x="660401" y="52662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18F891E3-DB2B-A6B2-85CF-2801741F11B5}"/>
              </a:ext>
            </a:extLst>
          </p:cNvPr>
          <p:cNvSpPr txBox="1">
            <a:spLocks/>
          </p:cNvSpPr>
          <p:nvPr/>
        </p:nvSpPr>
        <p:spPr>
          <a:xfrm>
            <a:off x="563944" y="57183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Resultados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FCAC6C3E-5C6C-7BF1-79D7-3AEEF18C09E1}"/>
              </a:ext>
            </a:extLst>
          </p:cNvPr>
          <p:cNvSpPr txBox="1">
            <a:spLocks/>
          </p:cNvSpPr>
          <p:nvPr/>
        </p:nvSpPr>
        <p:spPr>
          <a:xfrm>
            <a:off x="197829" y="2827184"/>
            <a:ext cx="4031271" cy="2060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0" dirty="0"/>
              <a:t>02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CC16A3D-2C39-A949-F9B0-A875472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6" y="415616"/>
            <a:ext cx="828075" cy="5290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0A2783C3-80B3-0481-EFE7-7927F8FC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0" y="1498940"/>
            <a:ext cx="7977517" cy="45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2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01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F2CA618-F328-9C59-8899-D94E517D0026}"/>
              </a:ext>
            </a:extLst>
          </p:cNvPr>
          <p:cNvSpPr/>
          <p:nvPr/>
        </p:nvSpPr>
        <p:spPr>
          <a:xfrm>
            <a:off x="-11722" y="0"/>
            <a:ext cx="3276600" cy="6858000"/>
          </a:xfrm>
          <a:prstGeom prst="rect">
            <a:avLst/>
          </a:prstGeom>
          <a:solidFill>
            <a:srgbClr val="FAA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rgbClr val="272628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B4E519AF-0109-0C36-DD67-73E23CEB8BAA}"/>
              </a:ext>
            </a:extLst>
          </p:cNvPr>
          <p:cNvCxnSpPr>
            <a:cxnSpLocks/>
          </p:cNvCxnSpPr>
          <p:nvPr/>
        </p:nvCxnSpPr>
        <p:spPr>
          <a:xfrm>
            <a:off x="660401" y="52662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18F891E3-DB2B-A6B2-85CF-2801741F11B5}"/>
              </a:ext>
            </a:extLst>
          </p:cNvPr>
          <p:cNvSpPr txBox="1">
            <a:spLocks/>
          </p:cNvSpPr>
          <p:nvPr/>
        </p:nvSpPr>
        <p:spPr>
          <a:xfrm>
            <a:off x="563944" y="57183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Post elecciones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FCAC6C3E-5C6C-7BF1-79D7-3AEEF18C09E1}"/>
              </a:ext>
            </a:extLst>
          </p:cNvPr>
          <p:cNvSpPr txBox="1">
            <a:spLocks/>
          </p:cNvSpPr>
          <p:nvPr/>
        </p:nvSpPr>
        <p:spPr>
          <a:xfrm>
            <a:off x="197829" y="2827184"/>
            <a:ext cx="3848391" cy="2060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0" dirty="0"/>
              <a:t>2.1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CC16A3D-2C39-A949-F9B0-A875472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6" y="415616"/>
            <a:ext cx="828075" cy="5290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67EA93-93B7-E357-8C35-D9F15EB5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0" y="1498940"/>
            <a:ext cx="7977517" cy="45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Contento/Descontento con resultados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mayoría (54%) quedó descontenta con los resultados.</a:t>
            </a:r>
          </a:p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Quedaron más descontentos las mujeres, los más jóvenes y en el C3.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4371223-8177-E6FD-6620-5680F7E0C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578" y="2460578"/>
            <a:ext cx="8504657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8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Veto Republicanos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la mayoría (57%) le parece mal que Republicanos pueda vetar cualquier iniciativa constitucional.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428FB0D-4C26-6E54-4DB1-5DCB96C4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64" y="2240100"/>
            <a:ext cx="9602032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Diálogo y busca de acuerdos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gran mayoría (81%) cree que Republicanos + Chile Vamos debiera dialogar con la centro izquierda.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40A9BD-C907-8424-D4BC-B02EC9ECE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09" y="1999159"/>
            <a:ext cx="10748180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8">
            <a:extLst>
              <a:ext uri="{FF2B5EF4-FFF2-40B4-BE49-F238E27FC236}">
                <a16:creationId xmlns:a16="http://schemas.microsoft.com/office/drawing/2014/main" xmlns="" id="{117DC065-CEEC-EBFB-159D-DACF1525856C}"/>
              </a:ext>
            </a:extLst>
          </p:cNvPr>
          <p:cNvSpPr txBox="1">
            <a:spLocks/>
          </p:cNvSpPr>
          <p:nvPr/>
        </p:nvSpPr>
        <p:spPr>
          <a:xfrm>
            <a:off x="234954" y="2518019"/>
            <a:ext cx="2279650" cy="23757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s-ES" sz="150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E525174-43C1-544B-A520-E342EFBEE8CF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BE0921-930D-DCAE-BF0D-68BC1EF0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429744"/>
            <a:ext cx="621057" cy="5290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86C6627F-63E4-B69F-F10D-5C11E3865CEB}"/>
              </a:ext>
            </a:extLst>
          </p:cNvPr>
          <p:cNvSpPr txBox="1">
            <a:spLocks/>
          </p:cNvSpPr>
          <p:nvPr/>
        </p:nvSpPr>
        <p:spPr>
          <a:xfrm>
            <a:off x="449643" y="54135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9FD6D4F-828A-D0E5-C5D0-31CFEF9F710B}"/>
              </a:ext>
            </a:extLst>
          </p:cNvPr>
          <p:cNvCxnSpPr>
            <a:cxnSpLocks/>
          </p:cNvCxnSpPr>
          <p:nvPr/>
        </p:nvCxnSpPr>
        <p:spPr>
          <a:xfrm>
            <a:off x="508001" y="5113866"/>
            <a:ext cx="571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928DD31F-49C8-E802-AE2F-00CC6386041C}"/>
              </a:ext>
            </a:extLst>
          </p:cNvPr>
          <p:cNvSpPr txBox="1">
            <a:spLocks/>
          </p:cNvSpPr>
          <p:nvPr/>
        </p:nvSpPr>
        <p:spPr>
          <a:xfrm>
            <a:off x="411544" y="5565938"/>
            <a:ext cx="2430068" cy="436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ctr" defTabSz="914400" rtl="0" eaLnBrk="1" latinLnBrk="0" hangingPunct="1">
              <a:buNone/>
              <a:defRPr sz="225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Título Portadilla</a:t>
            </a:r>
            <a:endParaRPr lang="es-ES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CBDFF15-BA39-01FD-D552-86B05B4E5B93}"/>
              </a:ext>
            </a:extLst>
          </p:cNvPr>
          <p:cNvSpPr txBox="1">
            <a:spLocks/>
          </p:cNvSpPr>
          <p:nvPr/>
        </p:nvSpPr>
        <p:spPr>
          <a:xfrm>
            <a:off x="292105" y="2650234"/>
            <a:ext cx="2279651" cy="254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r" defTabSz="914400" rtl="0" eaLnBrk="1" latinLnBrk="0" hangingPunct="1">
              <a:buNone/>
              <a:defRPr sz="15000" b="1" i="0" kern="1200">
                <a:solidFill>
                  <a:schemeClr val="bg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09A54B-F581-1AAD-1810-82190601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6" y="263216"/>
            <a:ext cx="828075" cy="529048"/>
          </a:xfrm>
          <a:prstGeom prst="rect">
            <a:avLst/>
          </a:prstGeom>
        </p:spPr>
      </p:pic>
      <p:sp>
        <p:nvSpPr>
          <p:cNvPr id="18" name="Marcador de texto 10">
            <a:extLst>
              <a:ext uri="{FF2B5EF4-FFF2-40B4-BE49-F238E27FC236}">
                <a16:creationId xmlns:a16="http://schemas.microsoft.com/office/drawing/2014/main" xmlns="" id="{2B53138D-AE6F-C588-1904-6E4E070FAECF}"/>
              </a:ext>
            </a:extLst>
          </p:cNvPr>
          <p:cNvSpPr txBox="1">
            <a:spLocks/>
          </p:cNvSpPr>
          <p:nvPr/>
        </p:nvSpPr>
        <p:spPr>
          <a:xfrm>
            <a:off x="1543020" y="284109"/>
            <a:ext cx="8134380" cy="820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indent="0" algn="l" defTabSz="914400" rtl="0" eaLnBrk="1" latinLnBrk="0" hangingPunct="1">
              <a:buNone/>
              <a:defRPr sz="2250" b="1" i="0" kern="1200">
                <a:solidFill>
                  <a:schemeClr val="tx1">
                    <a:tint val="75000"/>
                  </a:schemeClr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rgbClr val="272628"/>
                </a:solidFill>
              </a:rPr>
              <a:t>Diálogo y busca de acuerdos</a:t>
            </a:r>
            <a:endParaRPr lang="es-ES" sz="2400" b="0" dirty="0">
              <a:solidFill>
                <a:srgbClr val="5E5D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78D55D-5188-88E3-8C2D-57844A6A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8" y="383989"/>
            <a:ext cx="867033" cy="54912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B9572DB1-3F29-DB68-DAF6-7B7169327B5D}"/>
              </a:ext>
            </a:extLst>
          </p:cNvPr>
          <p:cNvSpPr/>
          <p:nvPr/>
        </p:nvSpPr>
        <p:spPr>
          <a:xfrm>
            <a:off x="950209" y="1177819"/>
            <a:ext cx="10291581" cy="675635"/>
          </a:xfrm>
          <a:prstGeom prst="roundRect">
            <a:avLst/>
          </a:prstGeom>
          <a:noFill/>
          <a:ln w="19050">
            <a:solidFill>
              <a:srgbClr val="FAA41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>
              <a:buClr>
                <a:srgbClr val="FAA41A"/>
              </a:buClr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726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mayoría (57%) tiene desconfianza del nuevo proceso de redacción del texto constitucional.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57EB6B3-681C-AD3A-DDF1-56042B76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16" y="2138499"/>
            <a:ext cx="10595766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5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561</Words>
  <Application>Microsoft Office PowerPoint</Application>
  <PresentationFormat>Panorámica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Blanco A, Benjamin</cp:lastModifiedBy>
  <cp:revision>68</cp:revision>
  <dcterms:created xsi:type="dcterms:W3CDTF">2023-01-26T13:00:39Z</dcterms:created>
  <dcterms:modified xsi:type="dcterms:W3CDTF">2023-05-12T11:10:02Z</dcterms:modified>
</cp:coreProperties>
</file>