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4" r:id="rId3"/>
    <p:sldId id="399" r:id="rId4"/>
    <p:sldId id="265" r:id="rId5"/>
    <p:sldId id="312" r:id="rId6"/>
    <p:sldId id="386" r:id="rId7"/>
    <p:sldId id="417" r:id="rId8"/>
    <p:sldId id="412" r:id="rId9"/>
    <p:sldId id="400" r:id="rId10"/>
    <p:sldId id="413" r:id="rId11"/>
    <p:sldId id="418" r:id="rId12"/>
    <p:sldId id="404" r:id="rId13"/>
    <p:sldId id="392" r:id="rId14"/>
    <p:sldId id="396" r:id="rId15"/>
    <p:sldId id="393" r:id="rId16"/>
    <p:sldId id="394" r:id="rId17"/>
    <p:sldId id="395" r:id="rId18"/>
    <p:sldId id="398" r:id="rId19"/>
    <p:sldId id="408" r:id="rId20"/>
    <p:sldId id="409" r:id="rId21"/>
    <p:sldId id="415" r:id="rId22"/>
    <p:sldId id="304"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61" userDrawn="1">
          <p15:clr>
            <a:srgbClr val="A4A3A4"/>
          </p15:clr>
        </p15:guide>
        <p15:guide id="3" pos="756" userDrawn="1">
          <p15:clr>
            <a:srgbClr val="A4A3A4"/>
          </p15:clr>
        </p15:guide>
        <p15:guide id="4" orient="horz" pos="255" userDrawn="1">
          <p15:clr>
            <a:srgbClr val="A4A3A4"/>
          </p15:clr>
        </p15:guide>
        <p15:guide id="5" pos="3840" userDrawn="1">
          <p15:clr>
            <a:srgbClr val="A4A3A4"/>
          </p15:clr>
        </p15:guide>
        <p15:guide id="6" orient="horz" pos="3793" userDrawn="1">
          <p15:clr>
            <a:srgbClr val="A4A3A4"/>
          </p15:clr>
        </p15:guide>
        <p15:guide id="7" orient="horz" pos="4042" userDrawn="1">
          <p15:clr>
            <a:srgbClr val="A4A3A4"/>
          </p15:clr>
        </p15:guide>
        <p15:guide id="8" orient="horz" pos="1502" userDrawn="1">
          <p15:clr>
            <a:srgbClr val="A4A3A4"/>
          </p15:clr>
        </p15:guide>
        <p15:guide id="9" orient="horz" pos="1321" userDrawn="1">
          <p15:clr>
            <a:srgbClr val="A4A3A4"/>
          </p15:clr>
        </p15:guide>
        <p15:guide id="10" orient="horz" pos="4110" userDrawn="1">
          <p15:clr>
            <a:srgbClr val="A4A3A4"/>
          </p15:clr>
        </p15:guide>
        <p15:guide id="11" pos="71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D60"/>
    <a:srgbClr val="FAA41A"/>
    <a:srgbClr val="57985B"/>
    <a:srgbClr val="8ABF8C"/>
    <a:srgbClr val="595959"/>
    <a:srgbClr val="FF66CC"/>
    <a:srgbClr val="2B60AB"/>
    <a:srgbClr val="272628"/>
    <a:srgbClr val="FA5525"/>
    <a:srgbClr val="91C3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5"/>
    <p:restoredTop sz="95009"/>
  </p:normalViewPr>
  <p:slideViewPr>
    <p:cSldViewPr snapToGrid="0">
      <p:cViewPr varScale="1">
        <p:scale>
          <a:sx n="64" d="100"/>
          <a:sy n="64" d="100"/>
        </p:scale>
        <p:origin x="660" y="60"/>
      </p:cViewPr>
      <p:guideLst>
        <p:guide orient="horz" pos="2160"/>
        <p:guide pos="461"/>
        <p:guide pos="756"/>
        <p:guide orient="horz" pos="255"/>
        <p:guide pos="3840"/>
        <p:guide orient="horz" pos="3793"/>
        <p:guide orient="horz" pos="4042"/>
        <p:guide orient="horz" pos="1502"/>
        <p:guide orient="horz" pos="1321"/>
        <p:guide orient="horz" pos="4110"/>
        <p:guide pos="719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25802-0A0B-4B88-8F91-CA113A9BDB73}" type="datetimeFigureOut">
              <a:rPr lang="es-CL" smtClean="0"/>
              <a:t>23-06-2023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88B0C-86BB-48CE-B7B9-07C18C7BBC6F}" type="slidenum">
              <a:rPr lang="es-CL" smtClean="0"/>
              <a:t>‹Nº›</a:t>
            </a:fld>
            <a:endParaRPr lang="es-CL"/>
          </a:p>
        </p:txBody>
      </p:sp>
    </p:spTree>
    <p:extLst>
      <p:ext uri="{BB962C8B-B14F-4D97-AF65-F5344CB8AC3E}">
        <p14:creationId xmlns:p14="http://schemas.microsoft.com/office/powerpoint/2010/main" val="418587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8BC4AEC-DD71-E292-56E2-4E3868A5F35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D73022DC-504E-72EC-5597-27FAF35B9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A0B87C63-6A92-52A4-AB61-61459FE4FB38}"/>
              </a:ext>
            </a:extLst>
          </p:cNvPr>
          <p:cNvSpPr>
            <a:spLocks noGrp="1"/>
          </p:cNvSpPr>
          <p:nvPr>
            <p:ph type="dt" sz="half" idx="10"/>
          </p:nvPr>
        </p:nvSpPr>
        <p:spPr/>
        <p:txBody>
          <a:bodyPr/>
          <a:lstStyle/>
          <a:p>
            <a:fld id="{664DF5CD-F4CD-1942-A736-5CE1B3E173BB}" type="datetimeFigureOut">
              <a:rPr lang="es-ES" smtClean="0"/>
              <a:t>23/06/2023</a:t>
            </a:fld>
            <a:endParaRPr lang="es-ES"/>
          </a:p>
        </p:txBody>
      </p:sp>
      <p:sp>
        <p:nvSpPr>
          <p:cNvPr id="5" name="Marcador de pie de página 4">
            <a:extLst>
              <a:ext uri="{FF2B5EF4-FFF2-40B4-BE49-F238E27FC236}">
                <a16:creationId xmlns:a16="http://schemas.microsoft.com/office/drawing/2014/main" xmlns="" id="{AC4AE9B7-702C-79B9-B957-2BE693F442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AB6F2CD0-3A0A-B0F0-AC9A-2C33AC170613}"/>
              </a:ext>
            </a:extLst>
          </p:cNvPr>
          <p:cNvSpPr>
            <a:spLocks noGrp="1"/>
          </p:cNvSpPr>
          <p:nvPr>
            <p:ph type="sldNum" sz="quarter" idx="12"/>
          </p:nvPr>
        </p:nvSpPr>
        <p:spPr/>
        <p:txBody>
          <a:bodyPr/>
          <a:lstStyle/>
          <a:p>
            <a:fld id="{87F5F2FB-0E29-144D-BBD8-E20AAE198A65}" type="slidenum">
              <a:rPr lang="es-ES" smtClean="0"/>
              <a:t>‹Nº›</a:t>
            </a:fld>
            <a:endParaRPr lang="es-ES"/>
          </a:p>
        </p:txBody>
      </p:sp>
    </p:spTree>
    <p:extLst>
      <p:ext uri="{BB962C8B-B14F-4D97-AF65-F5344CB8AC3E}">
        <p14:creationId xmlns:p14="http://schemas.microsoft.com/office/powerpoint/2010/main" val="100059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CCAEB3C-B56C-C57A-589B-32F2DC30B37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229E8B17-649F-0E2A-DA89-3276BD077E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5AADE5E-6DAD-0E3D-7764-A26FD3998CBD}"/>
              </a:ext>
            </a:extLst>
          </p:cNvPr>
          <p:cNvSpPr>
            <a:spLocks noGrp="1"/>
          </p:cNvSpPr>
          <p:nvPr>
            <p:ph type="dt" sz="half" idx="10"/>
          </p:nvPr>
        </p:nvSpPr>
        <p:spPr/>
        <p:txBody>
          <a:bodyPr/>
          <a:lstStyle/>
          <a:p>
            <a:fld id="{664DF5CD-F4CD-1942-A736-5CE1B3E173BB}" type="datetimeFigureOut">
              <a:rPr lang="es-ES" smtClean="0"/>
              <a:t>23/06/2023</a:t>
            </a:fld>
            <a:endParaRPr lang="es-ES"/>
          </a:p>
        </p:txBody>
      </p:sp>
      <p:sp>
        <p:nvSpPr>
          <p:cNvPr id="5" name="Marcador de pie de página 4">
            <a:extLst>
              <a:ext uri="{FF2B5EF4-FFF2-40B4-BE49-F238E27FC236}">
                <a16:creationId xmlns:a16="http://schemas.microsoft.com/office/drawing/2014/main" xmlns="" id="{CE84A297-8BD2-AA3A-3091-A2420F7F493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954A15E-63C6-8F2D-7951-AA12BDCEF72D}"/>
              </a:ext>
            </a:extLst>
          </p:cNvPr>
          <p:cNvSpPr>
            <a:spLocks noGrp="1"/>
          </p:cNvSpPr>
          <p:nvPr>
            <p:ph type="sldNum" sz="quarter" idx="12"/>
          </p:nvPr>
        </p:nvSpPr>
        <p:spPr/>
        <p:txBody>
          <a:bodyPr/>
          <a:lstStyle/>
          <a:p>
            <a:fld id="{87F5F2FB-0E29-144D-BBD8-E20AAE198A65}" type="slidenum">
              <a:rPr lang="es-ES" smtClean="0"/>
              <a:t>‹Nº›</a:t>
            </a:fld>
            <a:endParaRPr lang="es-ES"/>
          </a:p>
        </p:txBody>
      </p:sp>
    </p:spTree>
    <p:extLst>
      <p:ext uri="{BB962C8B-B14F-4D97-AF65-F5344CB8AC3E}">
        <p14:creationId xmlns:p14="http://schemas.microsoft.com/office/powerpoint/2010/main" val="330791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C8E8FAC-0FD4-B82F-6677-0FC17E0A01E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6606E4B5-FFD0-1E20-F059-9DE7A78DBF4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982210ED-A442-06EE-3548-2D834EE13A25}"/>
              </a:ext>
            </a:extLst>
          </p:cNvPr>
          <p:cNvSpPr>
            <a:spLocks noGrp="1"/>
          </p:cNvSpPr>
          <p:nvPr>
            <p:ph type="dt" sz="half" idx="10"/>
          </p:nvPr>
        </p:nvSpPr>
        <p:spPr/>
        <p:txBody>
          <a:bodyPr/>
          <a:lstStyle/>
          <a:p>
            <a:fld id="{664DF5CD-F4CD-1942-A736-5CE1B3E173BB}" type="datetimeFigureOut">
              <a:rPr lang="es-ES" smtClean="0"/>
              <a:t>23/06/2023</a:t>
            </a:fld>
            <a:endParaRPr lang="es-ES"/>
          </a:p>
        </p:txBody>
      </p:sp>
      <p:sp>
        <p:nvSpPr>
          <p:cNvPr id="5" name="Marcador de pie de página 4">
            <a:extLst>
              <a:ext uri="{FF2B5EF4-FFF2-40B4-BE49-F238E27FC236}">
                <a16:creationId xmlns:a16="http://schemas.microsoft.com/office/drawing/2014/main" xmlns="" id="{7EBD0FA4-14F6-7A97-2B62-BB24B2B2315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A2B0F3DD-9534-11DF-094B-471866BF4EE7}"/>
              </a:ext>
            </a:extLst>
          </p:cNvPr>
          <p:cNvSpPr>
            <a:spLocks noGrp="1"/>
          </p:cNvSpPr>
          <p:nvPr>
            <p:ph type="sldNum" sz="quarter" idx="12"/>
          </p:nvPr>
        </p:nvSpPr>
        <p:spPr/>
        <p:txBody>
          <a:bodyPr/>
          <a:lstStyle/>
          <a:p>
            <a:fld id="{87F5F2FB-0E29-144D-BBD8-E20AAE198A65}" type="slidenum">
              <a:rPr lang="es-ES" smtClean="0"/>
              <a:t>‹Nº›</a:t>
            </a:fld>
            <a:endParaRPr lang="es-ES"/>
          </a:p>
        </p:txBody>
      </p:sp>
    </p:spTree>
    <p:extLst>
      <p:ext uri="{BB962C8B-B14F-4D97-AF65-F5344CB8AC3E}">
        <p14:creationId xmlns:p14="http://schemas.microsoft.com/office/powerpoint/2010/main" val="82692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44EF72-5BB4-36F7-9242-68721DA22D7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FFE231E-F72C-0559-D3A5-6774C6F9F2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C14181F-2489-A099-D2F0-5BAEA0733A5D}"/>
              </a:ext>
            </a:extLst>
          </p:cNvPr>
          <p:cNvSpPr>
            <a:spLocks noGrp="1"/>
          </p:cNvSpPr>
          <p:nvPr>
            <p:ph type="dt" sz="half" idx="10"/>
          </p:nvPr>
        </p:nvSpPr>
        <p:spPr/>
        <p:txBody>
          <a:bodyPr/>
          <a:lstStyle/>
          <a:p>
            <a:fld id="{664DF5CD-F4CD-1942-A736-5CE1B3E173BB}" type="datetimeFigureOut">
              <a:rPr lang="es-ES" smtClean="0"/>
              <a:t>23/06/2023</a:t>
            </a:fld>
            <a:endParaRPr lang="es-ES"/>
          </a:p>
        </p:txBody>
      </p:sp>
      <p:sp>
        <p:nvSpPr>
          <p:cNvPr id="5" name="Marcador de pie de página 4">
            <a:extLst>
              <a:ext uri="{FF2B5EF4-FFF2-40B4-BE49-F238E27FC236}">
                <a16:creationId xmlns:a16="http://schemas.microsoft.com/office/drawing/2014/main" xmlns="" id="{3F6F3A49-CC2F-5CA6-7C8D-D8D5838FDE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E5B752C6-8D37-BDCF-F510-D6CEBF8BA7E8}"/>
              </a:ext>
            </a:extLst>
          </p:cNvPr>
          <p:cNvSpPr>
            <a:spLocks noGrp="1"/>
          </p:cNvSpPr>
          <p:nvPr>
            <p:ph type="sldNum" sz="quarter" idx="12"/>
          </p:nvPr>
        </p:nvSpPr>
        <p:spPr/>
        <p:txBody>
          <a:bodyPr/>
          <a:lstStyle/>
          <a:p>
            <a:fld id="{87F5F2FB-0E29-144D-BBD8-E20AAE198A65}" type="slidenum">
              <a:rPr lang="es-ES" smtClean="0"/>
              <a:t>‹Nº›</a:t>
            </a:fld>
            <a:endParaRPr lang="es-ES"/>
          </a:p>
        </p:txBody>
      </p:sp>
    </p:spTree>
    <p:extLst>
      <p:ext uri="{BB962C8B-B14F-4D97-AF65-F5344CB8AC3E}">
        <p14:creationId xmlns:p14="http://schemas.microsoft.com/office/powerpoint/2010/main" val="264370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F8C0BAA-8FA5-5F94-3A3B-0543D975821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B341281A-D440-D02E-5F1E-E5D0EC60FC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A711E81B-38FC-E5AC-94DB-DFE3DF83B442}"/>
              </a:ext>
            </a:extLst>
          </p:cNvPr>
          <p:cNvSpPr>
            <a:spLocks noGrp="1"/>
          </p:cNvSpPr>
          <p:nvPr>
            <p:ph type="dt" sz="half" idx="10"/>
          </p:nvPr>
        </p:nvSpPr>
        <p:spPr/>
        <p:txBody>
          <a:bodyPr/>
          <a:lstStyle/>
          <a:p>
            <a:fld id="{664DF5CD-F4CD-1942-A736-5CE1B3E173BB}" type="datetimeFigureOut">
              <a:rPr lang="es-ES" smtClean="0"/>
              <a:t>23/06/2023</a:t>
            </a:fld>
            <a:endParaRPr lang="es-ES"/>
          </a:p>
        </p:txBody>
      </p:sp>
      <p:sp>
        <p:nvSpPr>
          <p:cNvPr id="5" name="Marcador de pie de página 4">
            <a:extLst>
              <a:ext uri="{FF2B5EF4-FFF2-40B4-BE49-F238E27FC236}">
                <a16:creationId xmlns:a16="http://schemas.microsoft.com/office/drawing/2014/main" xmlns="" id="{EABD66A4-3361-994B-1EB9-17A06473A53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C01C0B6B-7F8A-25E1-F85D-CB963977DBE2}"/>
              </a:ext>
            </a:extLst>
          </p:cNvPr>
          <p:cNvSpPr>
            <a:spLocks noGrp="1"/>
          </p:cNvSpPr>
          <p:nvPr>
            <p:ph type="sldNum" sz="quarter" idx="12"/>
          </p:nvPr>
        </p:nvSpPr>
        <p:spPr/>
        <p:txBody>
          <a:bodyPr/>
          <a:lstStyle/>
          <a:p>
            <a:fld id="{87F5F2FB-0E29-144D-BBD8-E20AAE198A65}" type="slidenum">
              <a:rPr lang="es-ES" smtClean="0"/>
              <a:t>‹Nº›</a:t>
            </a:fld>
            <a:endParaRPr lang="es-ES"/>
          </a:p>
        </p:txBody>
      </p:sp>
    </p:spTree>
    <p:extLst>
      <p:ext uri="{BB962C8B-B14F-4D97-AF65-F5344CB8AC3E}">
        <p14:creationId xmlns:p14="http://schemas.microsoft.com/office/powerpoint/2010/main" val="30453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0CCD91-C7FD-2DE8-D152-E579225A533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0ED2E530-3BF5-0BF8-CE11-9DCF4C6D656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01C79F4F-2972-6D58-EC9A-533E24D859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51308334-BAE6-100F-7703-4A478667544A}"/>
              </a:ext>
            </a:extLst>
          </p:cNvPr>
          <p:cNvSpPr>
            <a:spLocks noGrp="1"/>
          </p:cNvSpPr>
          <p:nvPr>
            <p:ph type="dt" sz="half" idx="10"/>
          </p:nvPr>
        </p:nvSpPr>
        <p:spPr/>
        <p:txBody>
          <a:bodyPr/>
          <a:lstStyle/>
          <a:p>
            <a:fld id="{664DF5CD-F4CD-1942-A736-5CE1B3E173BB}" type="datetimeFigureOut">
              <a:rPr lang="es-ES" smtClean="0"/>
              <a:t>23/06/2023</a:t>
            </a:fld>
            <a:endParaRPr lang="es-ES"/>
          </a:p>
        </p:txBody>
      </p:sp>
      <p:sp>
        <p:nvSpPr>
          <p:cNvPr id="6" name="Marcador de pie de página 5">
            <a:extLst>
              <a:ext uri="{FF2B5EF4-FFF2-40B4-BE49-F238E27FC236}">
                <a16:creationId xmlns:a16="http://schemas.microsoft.com/office/drawing/2014/main" xmlns="" id="{ADB37582-4724-D4AF-530B-87C7B540F94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D2E54B82-4CB7-620C-E11F-25C78AE35DAB}"/>
              </a:ext>
            </a:extLst>
          </p:cNvPr>
          <p:cNvSpPr>
            <a:spLocks noGrp="1"/>
          </p:cNvSpPr>
          <p:nvPr>
            <p:ph type="sldNum" sz="quarter" idx="12"/>
          </p:nvPr>
        </p:nvSpPr>
        <p:spPr/>
        <p:txBody>
          <a:bodyPr/>
          <a:lstStyle/>
          <a:p>
            <a:fld id="{87F5F2FB-0E29-144D-BBD8-E20AAE198A65}" type="slidenum">
              <a:rPr lang="es-ES" smtClean="0"/>
              <a:t>‹Nº›</a:t>
            </a:fld>
            <a:endParaRPr lang="es-ES"/>
          </a:p>
        </p:txBody>
      </p:sp>
    </p:spTree>
    <p:extLst>
      <p:ext uri="{BB962C8B-B14F-4D97-AF65-F5344CB8AC3E}">
        <p14:creationId xmlns:p14="http://schemas.microsoft.com/office/powerpoint/2010/main" val="25615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11E0BB-1A44-ED13-A273-092C28DE77C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668887D0-3F22-746F-1005-A2E421DA84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3AF80FCD-AC8B-6A8D-8184-A9B848D8093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B8019B27-FEE7-610F-CC9E-AD7655C954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9715E27D-8165-FB2F-7CDF-FB0319994AD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D3F6145F-EC87-EA73-34CB-8FF7E17BC914}"/>
              </a:ext>
            </a:extLst>
          </p:cNvPr>
          <p:cNvSpPr>
            <a:spLocks noGrp="1"/>
          </p:cNvSpPr>
          <p:nvPr>
            <p:ph type="dt" sz="half" idx="10"/>
          </p:nvPr>
        </p:nvSpPr>
        <p:spPr/>
        <p:txBody>
          <a:bodyPr/>
          <a:lstStyle/>
          <a:p>
            <a:fld id="{664DF5CD-F4CD-1942-A736-5CE1B3E173BB}" type="datetimeFigureOut">
              <a:rPr lang="es-ES" smtClean="0"/>
              <a:t>23/06/2023</a:t>
            </a:fld>
            <a:endParaRPr lang="es-ES"/>
          </a:p>
        </p:txBody>
      </p:sp>
      <p:sp>
        <p:nvSpPr>
          <p:cNvPr id="8" name="Marcador de pie de página 7">
            <a:extLst>
              <a:ext uri="{FF2B5EF4-FFF2-40B4-BE49-F238E27FC236}">
                <a16:creationId xmlns:a16="http://schemas.microsoft.com/office/drawing/2014/main" xmlns="" id="{85F10F80-5CA8-A17B-ACA7-6CB9344AE6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D22CD7F6-E96D-B67E-BAA3-D6B97A345671}"/>
              </a:ext>
            </a:extLst>
          </p:cNvPr>
          <p:cNvSpPr>
            <a:spLocks noGrp="1"/>
          </p:cNvSpPr>
          <p:nvPr>
            <p:ph type="sldNum" sz="quarter" idx="12"/>
          </p:nvPr>
        </p:nvSpPr>
        <p:spPr/>
        <p:txBody>
          <a:bodyPr/>
          <a:lstStyle/>
          <a:p>
            <a:fld id="{87F5F2FB-0E29-144D-BBD8-E20AAE198A65}" type="slidenum">
              <a:rPr lang="es-ES" smtClean="0"/>
              <a:t>‹Nº›</a:t>
            </a:fld>
            <a:endParaRPr lang="es-ES"/>
          </a:p>
        </p:txBody>
      </p:sp>
    </p:spTree>
    <p:extLst>
      <p:ext uri="{BB962C8B-B14F-4D97-AF65-F5344CB8AC3E}">
        <p14:creationId xmlns:p14="http://schemas.microsoft.com/office/powerpoint/2010/main" val="2161360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8EAB192-EE03-C779-4A65-EA4E9C6ACF6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147053C5-90DD-C2E7-62FB-ED36FE217EDA}"/>
              </a:ext>
            </a:extLst>
          </p:cNvPr>
          <p:cNvSpPr>
            <a:spLocks noGrp="1"/>
          </p:cNvSpPr>
          <p:nvPr>
            <p:ph type="dt" sz="half" idx="10"/>
          </p:nvPr>
        </p:nvSpPr>
        <p:spPr/>
        <p:txBody>
          <a:bodyPr/>
          <a:lstStyle/>
          <a:p>
            <a:fld id="{664DF5CD-F4CD-1942-A736-5CE1B3E173BB}" type="datetimeFigureOut">
              <a:rPr lang="es-ES" smtClean="0"/>
              <a:t>23/06/2023</a:t>
            </a:fld>
            <a:endParaRPr lang="es-ES"/>
          </a:p>
        </p:txBody>
      </p:sp>
      <p:sp>
        <p:nvSpPr>
          <p:cNvPr id="4" name="Marcador de pie de página 3">
            <a:extLst>
              <a:ext uri="{FF2B5EF4-FFF2-40B4-BE49-F238E27FC236}">
                <a16:creationId xmlns:a16="http://schemas.microsoft.com/office/drawing/2014/main" xmlns="" id="{711C8C2F-E5A9-7FFC-2AB5-90756EB4AB8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51BBA7D5-F7E0-933E-9AD3-E8F3825B079B}"/>
              </a:ext>
            </a:extLst>
          </p:cNvPr>
          <p:cNvSpPr>
            <a:spLocks noGrp="1"/>
          </p:cNvSpPr>
          <p:nvPr>
            <p:ph type="sldNum" sz="quarter" idx="12"/>
          </p:nvPr>
        </p:nvSpPr>
        <p:spPr/>
        <p:txBody>
          <a:bodyPr/>
          <a:lstStyle/>
          <a:p>
            <a:fld id="{87F5F2FB-0E29-144D-BBD8-E20AAE198A65}" type="slidenum">
              <a:rPr lang="es-ES" smtClean="0"/>
              <a:t>‹Nº›</a:t>
            </a:fld>
            <a:endParaRPr lang="es-ES"/>
          </a:p>
        </p:txBody>
      </p:sp>
    </p:spTree>
    <p:extLst>
      <p:ext uri="{BB962C8B-B14F-4D97-AF65-F5344CB8AC3E}">
        <p14:creationId xmlns:p14="http://schemas.microsoft.com/office/powerpoint/2010/main" val="225379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B623C82-6E1B-EDAC-347A-DD717018D836}"/>
              </a:ext>
            </a:extLst>
          </p:cNvPr>
          <p:cNvSpPr>
            <a:spLocks noGrp="1"/>
          </p:cNvSpPr>
          <p:nvPr>
            <p:ph type="dt" sz="half" idx="10"/>
          </p:nvPr>
        </p:nvSpPr>
        <p:spPr/>
        <p:txBody>
          <a:bodyPr/>
          <a:lstStyle/>
          <a:p>
            <a:fld id="{664DF5CD-F4CD-1942-A736-5CE1B3E173BB}" type="datetimeFigureOut">
              <a:rPr lang="es-ES" smtClean="0"/>
              <a:t>23/06/2023</a:t>
            </a:fld>
            <a:endParaRPr lang="es-ES"/>
          </a:p>
        </p:txBody>
      </p:sp>
      <p:sp>
        <p:nvSpPr>
          <p:cNvPr id="3" name="Marcador de pie de página 2">
            <a:extLst>
              <a:ext uri="{FF2B5EF4-FFF2-40B4-BE49-F238E27FC236}">
                <a16:creationId xmlns:a16="http://schemas.microsoft.com/office/drawing/2014/main" xmlns="" id="{AAFE0004-27EE-FC28-48DD-CE3D5144B18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3CB21C55-E68B-EF11-1077-D3CE9F462BFC}"/>
              </a:ext>
            </a:extLst>
          </p:cNvPr>
          <p:cNvSpPr>
            <a:spLocks noGrp="1"/>
          </p:cNvSpPr>
          <p:nvPr>
            <p:ph type="sldNum" sz="quarter" idx="12"/>
          </p:nvPr>
        </p:nvSpPr>
        <p:spPr/>
        <p:txBody>
          <a:bodyPr/>
          <a:lstStyle/>
          <a:p>
            <a:fld id="{87F5F2FB-0E29-144D-BBD8-E20AAE198A65}" type="slidenum">
              <a:rPr lang="es-ES" smtClean="0"/>
              <a:t>‹Nº›</a:t>
            </a:fld>
            <a:endParaRPr lang="es-ES"/>
          </a:p>
        </p:txBody>
      </p:sp>
    </p:spTree>
    <p:extLst>
      <p:ext uri="{BB962C8B-B14F-4D97-AF65-F5344CB8AC3E}">
        <p14:creationId xmlns:p14="http://schemas.microsoft.com/office/powerpoint/2010/main" val="125008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32AA7B1-F4BE-E3E0-572C-2E0AE6D25E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80FA1434-8E30-3A29-672F-0F50158D6D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EB9A4242-1127-2712-AFB2-E04F03698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DAED471-8B02-FECE-FD98-A536C2D9EF6E}"/>
              </a:ext>
            </a:extLst>
          </p:cNvPr>
          <p:cNvSpPr>
            <a:spLocks noGrp="1"/>
          </p:cNvSpPr>
          <p:nvPr>
            <p:ph type="dt" sz="half" idx="10"/>
          </p:nvPr>
        </p:nvSpPr>
        <p:spPr/>
        <p:txBody>
          <a:bodyPr/>
          <a:lstStyle/>
          <a:p>
            <a:fld id="{664DF5CD-F4CD-1942-A736-5CE1B3E173BB}" type="datetimeFigureOut">
              <a:rPr lang="es-ES" smtClean="0"/>
              <a:t>23/06/2023</a:t>
            </a:fld>
            <a:endParaRPr lang="es-ES"/>
          </a:p>
        </p:txBody>
      </p:sp>
      <p:sp>
        <p:nvSpPr>
          <p:cNvPr id="6" name="Marcador de pie de página 5">
            <a:extLst>
              <a:ext uri="{FF2B5EF4-FFF2-40B4-BE49-F238E27FC236}">
                <a16:creationId xmlns:a16="http://schemas.microsoft.com/office/drawing/2014/main" xmlns="" id="{E32BCD7B-6B5D-2B0A-8ED4-1B171485B6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36F783CE-678C-20B0-D820-706E0982CC5A}"/>
              </a:ext>
            </a:extLst>
          </p:cNvPr>
          <p:cNvSpPr>
            <a:spLocks noGrp="1"/>
          </p:cNvSpPr>
          <p:nvPr>
            <p:ph type="sldNum" sz="quarter" idx="12"/>
          </p:nvPr>
        </p:nvSpPr>
        <p:spPr/>
        <p:txBody>
          <a:bodyPr/>
          <a:lstStyle/>
          <a:p>
            <a:fld id="{87F5F2FB-0E29-144D-BBD8-E20AAE198A65}" type="slidenum">
              <a:rPr lang="es-ES" smtClean="0"/>
              <a:t>‹Nº›</a:t>
            </a:fld>
            <a:endParaRPr lang="es-ES"/>
          </a:p>
        </p:txBody>
      </p:sp>
    </p:spTree>
    <p:extLst>
      <p:ext uri="{BB962C8B-B14F-4D97-AF65-F5344CB8AC3E}">
        <p14:creationId xmlns:p14="http://schemas.microsoft.com/office/powerpoint/2010/main" val="374139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F660EE-272D-1B0B-7F55-258E838BEB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29B73112-CBDB-AE85-5D7B-4FE24B95B1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F6756459-2DC8-F5DF-C5A9-62EE35EA3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2FF7B04A-E0FF-683E-A680-A29F8E68DDC8}"/>
              </a:ext>
            </a:extLst>
          </p:cNvPr>
          <p:cNvSpPr>
            <a:spLocks noGrp="1"/>
          </p:cNvSpPr>
          <p:nvPr>
            <p:ph type="dt" sz="half" idx="10"/>
          </p:nvPr>
        </p:nvSpPr>
        <p:spPr/>
        <p:txBody>
          <a:bodyPr/>
          <a:lstStyle/>
          <a:p>
            <a:fld id="{664DF5CD-F4CD-1942-A736-5CE1B3E173BB}" type="datetimeFigureOut">
              <a:rPr lang="es-ES" smtClean="0"/>
              <a:t>23/06/2023</a:t>
            </a:fld>
            <a:endParaRPr lang="es-ES"/>
          </a:p>
        </p:txBody>
      </p:sp>
      <p:sp>
        <p:nvSpPr>
          <p:cNvPr id="6" name="Marcador de pie de página 5">
            <a:extLst>
              <a:ext uri="{FF2B5EF4-FFF2-40B4-BE49-F238E27FC236}">
                <a16:creationId xmlns:a16="http://schemas.microsoft.com/office/drawing/2014/main" xmlns="" id="{A5774DCA-BD38-C9C6-B54C-7D78B08F3D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4FF37D83-D597-86F0-2C60-DD5CBE4AC5FE}"/>
              </a:ext>
            </a:extLst>
          </p:cNvPr>
          <p:cNvSpPr>
            <a:spLocks noGrp="1"/>
          </p:cNvSpPr>
          <p:nvPr>
            <p:ph type="sldNum" sz="quarter" idx="12"/>
          </p:nvPr>
        </p:nvSpPr>
        <p:spPr/>
        <p:txBody>
          <a:bodyPr/>
          <a:lstStyle/>
          <a:p>
            <a:fld id="{87F5F2FB-0E29-144D-BBD8-E20AAE198A65}" type="slidenum">
              <a:rPr lang="es-ES" smtClean="0"/>
              <a:t>‹Nº›</a:t>
            </a:fld>
            <a:endParaRPr lang="es-ES"/>
          </a:p>
        </p:txBody>
      </p:sp>
    </p:spTree>
    <p:extLst>
      <p:ext uri="{BB962C8B-B14F-4D97-AF65-F5344CB8AC3E}">
        <p14:creationId xmlns:p14="http://schemas.microsoft.com/office/powerpoint/2010/main" val="102648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0C77D7C8-01FE-A14C-BE0D-75ACB9D8F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B2955F90-6AD3-7057-3175-5243BFB00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0F5A6E2-6B40-450E-6ED9-574CA671F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DF5CD-F4CD-1942-A736-5CE1B3E173BB}" type="datetimeFigureOut">
              <a:rPr lang="es-ES" smtClean="0"/>
              <a:t>23/06/2023</a:t>
            </a:fld>
            <a:endParaRPr lang="es-ES"/>
          </a:p>
        </p:txBody>
      </p:sp>
      <p:sp>
        <p:nvSpPr>
          <p:cNvPr id="5" name="Marcador de pie de página 4">
            <a:extLst>
              <a:ext uri="{FF2B5EF4-FFF2-40B4-BE49-F238E27FC236}">
                <a16:creationId xmlns:a16="http://schemas.microsoft.com/office/drawing/2014/main" xmlns="" id="{B539B09C-2EAD-0C5B-BBAC-D62D978D56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C1DCB12D-3D6F-E798-8409-89AB9579FC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5F2FB-0E29-144D-BBD8-E20AAE198A65}" type="slidenum">
              <a:rPr lang="es-ES" smtClean="0"/>
              <a:t>‹Nº›</a:t>
            </a:fld>
            <a:endParaRPr lang="es-ES"/>
          </a:p>
        </p:txBody>
      </p:sp>
    </p:spTree>
    <p:extLst>
      <p:ext uri="{BB962C8B-B14F-4D97-AF65-F5344CB8AC3E}">
        <p14:creationId xmlns:p14="http://schemas.microsoft.com/office/powerpoint/2010/main" val="239065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Hoja_de_c_lculo_de_Microsoft_Excel1.xlsx"/><Relationship Id="rId5" Type="http://schemas.openxmlformats.org/officeDocument/2006/relationships/oleObject" Target="../embeddings/oleObject1.bin"/><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F2E99796-B76A-7BFB-476C-A6A303CB78BA}"/>
              </a:ext>
            </a:extLst>
          </p:cNvPr>
          <p:cNvPicPr>
            <a:picLocks noChangeAspect="1"/>
          </p:cNvPicPr>
          <p:nvPr/>
        </p:nvPicPr>
        <p:blipFill>
          <a:blip r:embed="rId2"/>
          <a:stretch>
            <a:fillRect/>
          </a:stretch>
        </p:blipFill>
        <p:spPr>
          <a:xfrm>
            <a:off x="7895" y="0"/>
            <a:ext cx="12176209" cy="6858000"/>
          </a:xfrm>
          <a:prstGeom prst="rect">
            <a:avLst/>
          </a:prstGeom>
        </p:spPr>
      </p:pic>
      <p:sp>
        <p:nvSpPr>
          <p:cNvPr id="7" name="Marcador de texto 6">
            <a:extLst>
              <a:ext uri="{FF2B5EF4-FFF2-40B4-BE49-F238E27FC236}">
                <a16:creationId xmlns:a16="http://schemas.microsoft.com/office/drawing/2014/main" xmlns="" id="{2B5E2571-F8D0-3744-DB25-EFF249EF1D3A}"/>
              </a:ext>
            </a:extLst>
          </p:cNvPr>
          <p:cNvSpPr txBox="1">
            <a:spLocks/>
          </p:cNvSpPr>
          <p:nvPr/>
        </p:nvSpPr>
        <p:spPr>
          <a:xfrm>
            <a:off x="1016948" y="5283818"/>
            <a:ext cx="4327211" cy="550136"/>
          </a:xfrm>
          <a:prstGeom prst="rect">
            <a:avLst/>
          </a:prstGeom>
        </p:spPr>
        <p:txBody>
          <a:bodyPr vert="horz" lIns="91440" tIns="45720" rIns="91440" bIns="45720" rtlCol="0" anchor="ctr"/>
          <a:lstStyle>
            <a:defPPr>
              <a:defRPr lang="es-ES"/>
            </a:defPPr>
            <a:lvl1pPr marL="0" indent="0" algn="l" defTabSz="914400" rtl="0" eaLnBrk="1" latinLnBrk="0" hangingPunct="1">
              <a:buNone/>
              <a:defRPr sz="2100" b="1" i="0" kern="1200">
                <a:solidFill>
                  <a:schemeClr val="bg1"/>
                </a:solidFill>
                <a:latin typeface="Poppins SemiBold" pitchFamily="2" charset="77"/>
                <a:ea typeface="+mn-ea"/>
                <a:cs typeface="Poppins SemiBold" pitchFamily="2" charset="77"/>
              </a:defRPr>
            </a:lvl1pPr>
            <a:lvl2pPr marL="342900" indent="0" algn="l" defTabSz="914400" rtl="0" eaLnBrk="1" latinLnBrk="0" hangingPunct="1">
              <a:buNone/>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Estudio Pacto fiscal, PGU y Actualidad</a:t>
            </a:r>
          </a:p>
        </p:txBody>
      </p:sp>
      <p:sp>
        <p:nvSpPr>
          <p:cNvPr id="8" name="Marcador de texto 4">
            <a:extLst>
              <a:ext uri="{FF2B5EF4-FFF2-40B4-BE49-F238E27FC236}">
                <a16:creationId xmlns:a16="http://schemas.microsoft.com/office/drawing/2014/main" xmlns="" id="{B2286419-63DD-100D-F7C4-B90F0F5569D6}"/>
              </a:ext>
            </a:extLst>
          </p:cNvPr>
          <p:cNvSpPr txBox="1">
            <a:spLocks/>
          </p:cNvSpPr>
          <p:nvPr/>
        </p:nvSpPr>
        <p:spPr>
          <a:xfrm>
            <a:off x="1016949" y="6066998"/>
            <a:ext cx="1746571" cy="329899"/>
          </a:xfrm>
          <a:prstGeom prst="rect">
            <a:avLst/>
          </a:prstGeom>
        </p:spPr>
        <p:txBody>
          <a:bodyPr vert="horz" lIns="91440" tIns="45720" rIns="91440" bIns="45720" rtlCol="0" anchor="ctr"/>
          <a:lstStyle>
            <a:defPPr>
              <a:defRPr lang="es-ES"/>
            </a:defPPr>
            <a:lvl1pPr marL="0" indent="0" algn="ctr" defTabSz="914400" rtl="0" eaLnBrk="1" latinLnBrk="0" hangingPunct="1">
              <a:buNone/>
              <a:defRPr sz="1050" b="0" i="0" kern="1200">
                <a:solidFill>
                  <a:schemeClr val="bg1"/>
                </a:solidFill>
                <a:latin typeface="Poppins" pitchFamily="2" charset="77"/>
                <a:ea typeface="+mn-ea"/>
                <a:cs typeface="Poppins" pitchFamily="2" charset="77"/>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500" dirty="0"/>
              <a:t>Junio 2023</a:t>
            </a:r>
          </a:p>
        </p:txBody>
      </p:sp>
      <p:pic>
        <p:nvPicPr>
          <p:cNvPr id="9" name="Imagen 8">
            <a:extLst>
              <a:ext uri="{FF2B5EF4-FFF2-40B4-BE49-F238E27FC236}">
                <a16:creationId xmlns:a16="http://schemas.microsoft.com/office/drawing/2014/main" xmlns="" id="{D394B47B-45A5-C42C-DD61-888889294302}"/>
              </a:ext>
            </a:extLst>
          </p:cNvPr>
          <p:cNvPicPr>
            <a:picLocks noChangeAspect="1"/>
          </p:cNvPicPr>
          <p:nvPr/>
        </p:nvPicPr>
        <p:blipFill>
          <a:blip r:embed="rId3"/>
          <a:stretch>
            <a:fillRect/>
          </a:stretch>
        </p:blipFill>
        <p:spPr>
          <a:xfrm>
            <a:off x="932391" y="2806706"/>
            <a:ext cx="2463226" cy="1573727"/>
          </a:xfrm>
          <a:prstGeom prst="rect">
            <a:avLst/>
          </a:prstGeom>
        </p:spPr>
      </p:pic>
      <p:sp>
        <p:nvSpPr>
          <p:cNvPr id="2" name="CuadroTexto 1">
            <a:extLst>
              <a:ext uri="{FF2B5EF4-FFF2-40B4-BE49-F238E27FC236}">
                <a16:creationId xmlns:a16="http://schemas.microsoft.com/office/drawing/2014/main" xmlns="" id="{E1C1B7E8-C2AA-EA57-0E49-FC6326B85132}"/>
              </a:ext>
            </a:extLst>
          </p:cNvPr>
          <p:cNvSpPr txBox="1"/>
          <p:nvPr/>
        </p:nvSpPr>
        <p:spPr>
          <a:xfrm>
            <a:off x="975360" y="4348507"/>
            <a:ext cx="3804920" cy="369332"/>
          </a:xfrm>
          <a:prstGeom prst="rect">
            <a:avLst/>
          </a:prstGeom>
          <a:noFill/>
        </p:spPr>
        <p:txBody>
          <a:bodyPr wrap="square" rtlCol="0">
            <a:spAutoFit/>
          </a:bodyPr>
          <a:lstStyle/>
          <a:p>
            <a:r>
              <a:rPr lang="es-CL" dirty="0">
                <a:solidFill>
                  <a:schemeClr val="bg1"/>
                </a:solidFill>
              </a:rPr>
              <a:t>www.blackwhite.global</a:t>
            </a:r>
          </a:p>
        </p:txBody>
      </p:sp>
    </p:spTree>
    <p:extLst>
      <p:ext uri="{BB962C8B-B14F-4D97-AF65-F5344CB8AC3E}">
        <p14:creationId xmlns:p14="http://schemas.microsoft.com/office/powerpoint/2010/main" val="29459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01</a:t>
            </a:r>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3" name="Rectángulo: esquinas redondeadas 12">
            <a:extLst>
              <a:ext uri="{FF2B5EF4-FFF2-40B4-BE49-F238E27FC236}">
                <a16:creationId xmlns:a16="http://schemas.microsoft.com/office/drawing/2014/main" xmlns="" id="{B9572DB1-3F29-DB68-DAF6-7B7169327B5D}"/>
              </a:ext>
            </a:extLst>
          </p:cNvPr>
          <p:cNvSpPr/>
          <p:nvPr/>
        </p:nvSpPr>
        <p:spPr>
          <a:xfrm>
            <a:off x="950209" y="1177819"/>
            <a:ext cx="10291581"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La mayoría relativa (40%) considera que su opinión del ministro Mario Marcel no ha cambiado a raíz de la discusión sobre el pacto fiscal. Un 38% dice que ha empeorado, y un 21% que ha mejorado.</a:t>
            </a:r>
          </a:p>
        </p:txBody>
      </p:sp>
      <p:pic>
        <p:nvPicPr>
          <p:cNvPr id="7" name="Picture 6"/>
          <p:cNvPicPr>
            <a:picLocks noChangeAspect="1"/>
          </p:cNvPicPr>
          <p:nvPr/>
        </p:nvPicPr>
        <p:blipFill>
          <a:blip r:embed="rId4"/>
          <a:stretch>
            <a:fillRect/>
          </a:stretch>
        </p:blipFill>
        <p:spPr>
          <a:xfrm>
            <a:off x="1715940" y="2098163"/>
            <a:ext cx="8760120" cy="4128019"/>
          </a:xfrm>
          <a:prstGeom prst="rect">
            <a:avLst/>
          </a:prstGeom>
        </p:spPr>
      </p:pic>
      <p:sp>
        <p:nvSpPr>
          <p:cNvPr id="16"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9004572"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Cambio percepción ministro Mario Marcel</a:t>
            </a:r>
            <a:endParaRPr lang="es-ES" sz="2400" b="0" dirty="0">
              <a:solidFill>
                <a:srgbClr val="5E5D60"/>
              </a:solidFill>
            </a:endParaRPr>
          </a:p>
        </p:txBody>
      </p:sp>
    </p:spTree>
    <p:extLst>
      <p:ext uri="{BB962C8B-B14F-4D97-AF65-F5344CB8AC3E}">
        <p14:creationId xmlns:p14="http://schemas.microsoft.com/office/powerpoint/2010/main" val="2422878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01</a:t>
            </a:r>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3" name="Rectángulo: esquinas redondeadas 12">
            <a:extLst>
              <a:ext uri="{FF2B5EF4-FFF2-40B4-BE49-F238E27FC236}">
                <a16:creationId xmlns:a16="http://schemas.microsoft.com/office/drawing/2014/main" xmlns="" id="{B9572DB1-3F29-DB68-DAF6-7B7169327B5D}"/>
              </a:ext>
            </a:extLst>
          </p:cNvPr>
          <p:cNvSpPr/>
          <p:nvPr/>
        </p:nvSpPr>
        <p:spPr>
          <a:xfrm>
            <a:off x="950209" y="1177819"/>
            <a:ext cx="10291581"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La mayoría (54%) está de acuerdo con la acusación constitucional contra el ministro Ávila. </a:t>
            </a:r>
          </a:p>
        </p:txBody>
      </p:sp>
      <p:sp>
        <p:nvSpPr>
          <p:cNvPr id="16"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9004572"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Acusación constitucional contra ministro Ávila</a:t>
            </a:r>
            <a:endParaRPr lang="es-ES" sz="2400" b="0" dirty="0">
              <a:solidFill>
                <a:srgbClr val="5E5D60"/>
              </a:solidFill>
            </a:endParaRPr>
          </a:p>
        </p:txBody>
      </p:sp>
      <p:pic>
        <p:nvPicPr>
          <p:cNvPr id="17" name="Picture 16"/>
          <p:cNvPicPr>
            <a:picLocks noChangeAspect="1"/>
          </p:cNvPicPr>
          <p:nvPr/>
        </p:nvPicPr>
        <p:blipFill>
          <a:blip r:embed="rId4"/>
          <a:stretch>
            <a:fillRect/>
          </a:stretch>
        </p:blipFill>
        <p:spPr>
          <a:xfrm>
            <a:off x="1177350" y="2160294"/>
            <a:ext cx="9837300" cy="4256381"/>
          </a:xfrm>
          <a:prstGeom prst="rect">
            <a:avLst/>
          </a:prstGeom>
        </p:spPr>
      </p:pic>
    </p:spTree>
    <p:extLst>
      <p:ext uri="{BB962C8B-B14F-4D97-AF65-F5344CB8AC3E}">
        <p14:creationId xmlns:p14="http://schemas.microsoft.com/office/powerpoint/2010/main" val="95206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01</a:t>
            </a:r>
            <a:endParaRPr lang="es-ES" dirty="0"/>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2" name="Rectángulo 11">
            <a:extLst>
              <a:ext uri="{FF2B5EF4-FFF2-40B4-BE49-F238E27FC236}">
                <a16:creationId xmlns:a16="http://schemas.microsoft.com/office/drawing/2014/main" xmlns="" id="{AF2CA618-F328-9C59-8899-D94E517D0026}"/>
              </a:ext>
            </a:extLst>
          </p:cNvPr>
          <p:cNvSpPr/>
          <p:nvPr/>
        </p:nvSpPr>
        <p:spPr>
          <a:xfrm>
            <a:off x="-11722" y="0"/>
            <a:ext cx="3276600" cy="6858000"/>
          </a:xfrm>
          <a:prstGeom prst="rect">
            <a:avLst/>
          </a:prstGeom>
          <a:solidFill>
            <a:srgbClr val="579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solidFill>
                <a:srgbClr val="272628"/>
              </a:solidFill>
            </a:endParaRPr>
          </a:p>
        </p:txBody>
      </p:sp>
      <p:cxnSp>
        <p:nvCxnSpPr>
          <p:cNvPr id="13" name="Conector recto 12">
            <a:extLst>
              <a:ext uri="{FF2B5EF4-FFF2-40B4-BE49-F238E27FC236}">
                <a16:creationId xmlns:a16="http://schemas.microsoft.com/office/drawing/2014/main" xmlns="" id="{B4E519AF-0109-0C36-DD67-73E23CEB8BAA}"/>
              </a:ext>
            </a:extLst>
          </p:cNvPr>
          <p:cNvCxnSpPr>
            <a:cxnSpLocks/>
          </p:cNvCxnSpPr>
          <p:nvPr/>
        </p:nvCxnSpPr>
        <p:spPr>
          <a:xfrm>
            <a:off x="660401" y="52662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Marcador de texto 2">
            <a:extLst>
              <a:ext uri="{FF2B5EF4-FFF2-40B4-BE49-F238E27FC236}">
                <a16:creationId xmlns:a16="http://schemas.microsoft.com/office/drawing/2014/main" xmlns="" id="{18F891E3-DB2B-A6B2-85CF-2801741F11B5}"/>
              </a:ext>
            </a:extLst>
          </p:cNvPr>
          <p:cNvSpPr txBox="1">
            <a:spLocks/>
          </p:cNvSpPr>
          <p:nvPr/>
        </p:nvSpPr>
        <p:spPr>
          <a:xfrm>
            <a:off x="563944" y="57183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dirty="0"/>
              <a:t>Evaluación del gobierno y principales problemas</a:t>
            </a:r>
          </a:p>
        </p:txBody>
      </p:sp>
      <p:sp>
        <p:nvSpPr>
          <p:cNvPr id="15" name="Marcador de texto 3">
            <a:extLst>
              <a:ext uri="{FF2B5EF4-FFF2-40B4-BE49-F238E27FC236}">
                <a16:creationId xmlns:a16="http://schemas.microsoft.com/office/drawing/2014/main" xmlns="" id="{FCAC6C3E-5C6C-7BF1-79D7-3AEEF18C09E1}"/>
              </a:ext>
            </a:extLst>
          </p:cNvPr>
          <p:cNvSpPr txBox="1">
            <a:spLocks/>
          </p:cNvSpPr>
          <p:nvPr/>
        </p:nvSpPr>
        <p:spPr>
          <a:xfrm>
            <a:off x="197829" y="2827184"/>
            <a:ext cx="3848391" cy="2060082"/>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6000" dirty="0"/>
              <a:t>2.2</a:t>
            </a:r>
          </a:p>
        </p:txBody>
      </p:sp>
      <p:pic>
        <p:nvPicPr>
          <p:cNvPr id="16" name="Imagen 15">
            <a:extLst>
              <a:ext uri="{FF2B5EF4-FFF2-40B4-BE49-F238E27FC236}">
                <a16:creationId xmlns:a16="http://schemas.microsoft.com/office/drawing/2014/main" xmlns="" id="{BCC16A3D-2C39-A949-F9B0-A875472BF648}"/>
              </a:ext>
            </a:extLst>
          </p:cNvPr>
          <p:cNvPicPr>
            <a:picLocks noChangeAspect="1"/>
          </p:cNvPicPr>
          <p:nvPr/>
        </p:nvPicPr>
        <p:blipFill>
          <a:blip r:embed="rId2"/>
          <a:stretch>
            <a:fillRect/>
          </a:stretch>
        </p:blipFill>
        <p:spPr>
          <a:xfrm>
            <a:off x="403826" y="415616"/>
            <a:ext cx="828075" cy="529048"/>
          </a:xfrm>
          <a:prstGeom prst="rect">
            <a:avLst/>
          </a:prstGeom>
        </p:spPr>
      </p:pic>
      <p:pic>
        <p:nvPicPr>
          <p:cNvPr id="2" name="Picture 2">
            <a:extLst>
              <a:ext uri="{FF2B5EF4-FFF2-40B4-BE49-F238E27FC236}">
                <a16:creationId xmlns:a16="http://schemas.microsoft.com/office/drawing/2014/main" xmlns="" id="{7367EA93-93B7-E357-8C35-D9F15EB59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840" y="1498940"/>
            <a:ext cx="7977517" cy="4503438"/>
          </a:xfrm>
          <a:prstGeom prst="rect">
            <a:avLst/>
          </a:prstGeom>
        </p:spPr>
      </p:pic>
    </p:spTree>
    <p:extLst>
      <p:ext uri="{BB962C8B-B14F-4D97-AF65-F5344CB8AC3E}">
        <p14:creationId xmlns:p14="http://schemas.microsoft.com/office/powerpoint/2010/main" val="2807271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01</a:t>
            </a:r>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8"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8134380"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Aprobación del gobierno</a:t>
            </a:r>
            <a:endParaRPr lang="es-ES" sz="2400" b="0" dirty="0">
              <a:solidFill>
                <a:srgbClr val="5E5D60"/>
              </a:solidFill>
            </a:endParaRPr>
          </a:p>
        </p:txBody>
      </p:sp>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3" name="Rectángulo: esquinas redondeadas 12">
            <a:extLst>
              <a:ext uri="{FF2B5EF4-FFF2-40B4-BE49-F238E27FC236}">
                <a16:creationId xmlns:a16="http://schemas.microsoft.com/office/drawing/2014/main" xmlns="" id="{B9572DB1-3F29-DB68-DAF6-7B7169327B5D}"/>
              </a:ext>
            </a:extLst>
          </p:cNvPr>
          <p:cNvSpPr/>
          <p:nvPr/>
        </p:nvSpPr>
        <p:spPr>
          <a:xfrm>
            <a:off x="950209" y="1177819"/>
            <a:ext cx="10291581"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Un 38% aprueba la forma en que el presidente Boric está conduciendo su gobierno. </a:t>
            </a:r>
          </a:p>
        </p:txBody>
      </p:sp>
      <p:pic>
        <p:nvPicPr>
          <p:cNvPr id="7" name="Picture 6"/>
          <p:cNvPicPr>
            <a:picLocks noChangeAspect="1"/>
          </p:cNvPicPr>
          <p:nvPr/>
        </p:nvPicPr>
        <p:blipFill>
          <a:blip r:embed="rId4"/>
          <a:stretch>
            <a:fillRect/>
          </a:stretch>
        </p:blipFill>
        <p:spPr>
          <a:xfrm>
            <a:off x="1374779" y="2098163"/>
            <a:ext cx="9335560" cy="4426462"/>
          </a:xfrm>
          <a:prstGeom prst="rect">
            <a:avLst/>
          </a:prstGeom>
        </p:spPr>
      </p:pic>
    </p:spTree>
    <p:extLst>
      <p:ext uri="{BB962C8B-B14F-4D97-AF65-F5344CB8AC3E}">
        <p14:creationId xmlns:p14="http://schemas.microsoft.com/office/powerpoint/2010/main" val="1921076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01</a:t>
            </a:r>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8"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8134380"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Aprobación del gobierno - comparativo</a:t>
            </a:r>
            <a:endParaRPr lang="es-ES" sz="2400" b="0" dirty="0">
              <a:solidFill>
                <a:srgbClr val="5E5D60"/>
              </a:solidFill>
            </a:endParaRPr>
          </a:p>
        </p:txBody>
      </p:sp>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3" name="Rectángulo: esquinas redondeadas 12">
            <a:extLst>
              <a:ext uri="{FF2B5EF4-FFF2-40B4-BE49-F238E27FC236}">
                <a16:creationId xmlns:a16="http://schemas.microsoft.com/office/drawing/2014/main" xmlns="" id="{B9572DB1-3F29-DB68-DAF6-7B7169327B5D}"/>
              </a:ext>
            </a:extLst>
          </p:cNvPr>
          <p:cNvSpPr/>
          <p:nvPr/>
        </p:nvSpPr>
        <p:spPr>
          <a:xfrm>
            <a:off x="950209" y="1177819"/>
            <a:ext cx="10291581"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La aprobación a la forma en que el presidente Boric está conduciendo su gobierno disminuyó tres puntos porcentuales.</a:t>
            </a:r>
          </a:p>
        </p:txBody>
      </p:sp>
      <p:pic>
        <p:nvPicPr>
          <p:cNvPr id="7" name="Picture 6"/>
          <p:cNvPicPr>
            <a:picLocks noChangeAspect="1"/>
          </p:cNvPicPr>
          <p:nvPr/>
        </p:nvPicPr>
        <p:blipFill>
          <a:blip r:embed="rId4"/>
          <a:stretch>
            <a:fillRect/>
          </a:stretch>
        </p:blipFill>
        <p:spPr>
          <a:xfrm>
            <a:off x="1500320" y="2098163"/>
            <a:ext cx="9191357" cy="4438458"/>
          </a:xfrm>
          <a:prstGeom prst="rect">
            <a:avLst/>
          </a:prstGeom>
        </p:spPr>
      </p:pic>
    </p:spTree>
    <p:extLst>
      <p:ext uri="{BB962C8B-B14F-4D97-AF65-F5344CB8AC3E}">
        <p14:creationId xmlns:p14="http://schemas.microsoft.com/office/powerpoint/2010/main" val="281012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01</a:t>
            </a:r>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8"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8134380"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Principal problema que enfrenta Chile</a:t>
            </a:r>
            <a:endParaRPr lang="es-ES" sz="2400" b="0" dirty="0">
              <a:solidFill>
                <a:srgbClr val="5E5D60"/>
              </a:solidFill>
            </a:endParaRPr>
          </a:p>
        </p:txBody>
      </p:sp>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3" name="Rectángulo: esquinas redondeadas 12">
            <a:extLst>
              <a:ext uri="{FF2B5EF4-FFF2-40B4-BE49-F238E27FC236}">
                <a16:creationId xmlns:a16="http://schemas.microsoft.com/office/drawing/2014/main" xmlns="" id="{B9572DB1-3F29-DB68-DAF6-7B7169327B5D}"/>
              </a:ext>
            </a:extLst>
          </p:cNvPr>
          <p:cNvSpPr/>
          <p:nvPr/>
        </p:nvSpPr>
        <p:spPr>
          <a:xfrm>
            <a:off x="731838" y="1177819"/>
            <a:ext cx="10728325"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El principal problema es la inseguridad/delincuencia/narcotráfico, con un 74% de personas que lo mencionan en primer o segundo lugar. Disminuyó en 2 puntos.</a:t>
            </a:r>
          </a:p>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Aumenta la importancia de la economía como uno de los principales problemas.</a:t>
            </a:r>
          </a:p>
        </p:txBody>
      </p:sp>
      <p:pic>
        <p:nvPicPr>
          <p:cNvPr id="14" name="Picture 13"/>
          <p:cNvPicPr>
            <a:picLocks noChangeAspect="1"/>
          </p:cNvPicPr>
          <p:nvPr/>
        </p:nvPicPr>
        <p:blipFill>
          <a:blip r:embed="rId4"/>
          <a:stretch>
            <a:fillRect/>
          </a:stretch>
        </p:blipFill>
        <p:spPr>
          <a:xfrm>
            <a:off x="1483209" y="1950318"/>
            <a:ext cx="9225581" cy="4747381"/>
          </a:xfrm>
          <a:prstGeom prst="rect">
            <a:avLst/>
          </a:prstGeom>
        </p:spPr>
      </p:pic>
    </p:spTree>
    <p:extLst>
      <p:ext uri="{BB962C8B-B14F-4D97-AF65-F5344CB8AC3E}">
        <p14:creationId xmlns:p14="http://schemas.microsoft.com/office/powerpoint/2010/main" val="395575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01</a:t>
            </a:r>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8"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8134380"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Principal problema que enfrenta Chile</a:t>
            </a:r>
            <a:endParaRPr lang="es-ES" sz="2400" b="0" dirty="0">
              <a:solidFill>
                <a:srgbClr val="5E5D60"/>
              </a:solidFill>
            </a:endParaRPr>
          </a:p>
        </p:txBody>
      </p:sp>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4" name="Rectángulo: esquinas redondeadas 12">
            <a:extLst>
              <a:ext uri="{FF2B5EF4-FFF2-40B4-BE49-F238E27FC236}">
                <a16:creationId xmlns:a16="http://schemas.microsoft.com/office/drawing/2014/main" xmlns="" id="{B9572DB1-3F29-DB68-DAF6-7B7169327B5D}"/>
              </a:ext>
            </a:extLst>
          </p:cNvPr>
          <p:cNvSpPr/>
          <p:nvPr/>
        </p:nvSpPr>
        <p:spPr>
          <a:xfrm>
            <a:off x="731838" y="1177819"/>
            <a:ext cx="10728325"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El principal problema es la inseguridad/delincuencia/narcotráfico, con un 74% de personas que lo mencionan en primer o segundo lugar. </a:t>
            </a:r>
          </a:p>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Aumenta la importancia de la economía como uno de los principales problemas.</a:t>
            </a:r>
          </a:p>
        </p:txBody>
      </p:sp>
      <p:pic>
        <p:nvPicPr>
          <p:cNvPr id="15" name="Picture 14"/>
          <p:cNvPicPr>
            <a:picLocks noChangeAspect="1"/>
          </p:cNvPicPr>
          <p:nvPr/>
        </p:nvPicPr>
        <p:blipFill>
          <a:blip r:embed="rId4"/>
          <a:stretch>
            <a:fillRect/>
          </a:stretch>
        </p:blipFill>
        <p:spPr>
          <a:xfrm>
            <a:off x="913162" y="2098163"/>
            <a:ext cx="10210800" cy="4038600"/>
          </a:xfrm>
          <a:prstGeom prst="rect">
            <a:avLst/>
          </a:prstGeom>
        </p:spPr>
      </p:pic>
    </p:spTree>
    <p:extLst>
      <p:ext uri="{BB962C8B-B14F-4D97-AF65-F5344CB8AC3E}">
        <p14:creationId xmlns:p14="http://schemas.microsoft.com/office/powerpoint/2010/main" val="1325787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01</a:t>
            </a:r>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8"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10648980"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Aprobación/desaprobación forma de enfrentar la delincuencia</a:t>
            </a:r>
            <a:endParaRPr lang="es-ES" sz="2400" b="0" dirty="0">
              <a:solidFill>
                <a:srgbClr val="5E5D60"/>
              </a:solidFill>
            </a:endParaRPr>
          </a:p>
        </p:txBody>
      </p:sp>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3" name="Rectángulo: esquinas redondeadas 12">
            <a:extLst>
              <a:ext uri="{FF2B5EF4-FFF2-40B4-BE49-F238E27FC236}">
                <a16:creationId xmlns:a16="http://schemas.microsoft.com/office/drawing/2014/main" xmlns="" id="{B9572DB1-3F29-DB68-DAF6-7B7169327B5D}"/>
              </a:ext>
            </a:extLst>
          </p:cNvPr>
          <p:cNvSpPr/>
          <p:nvPr/>
        </p:nvSpPr>
        <p:spPr>
          <a:xfrm>
            <a:off x="950209" y="1177819"/>
            <a:ext cx="10291581"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Un 38% aprueba la forma en que el gobierno del presidente Boric está enfrentando la delincuencia.</a:t>
            </a:r>
          </a:p>
        </p:txBody>
      </p:sp>
      <p:pic>
        <p:nvPicPr>
          <p:cNvPr id="7" name="Picture 6"/>
          <p:cNvPicPr>
            <a:picLocks noChangeAspect="1"/>
          </p:cNvPicPr>
          <p:nvPr/>
        </p:nvPicPr>
        <p:blipFill>
          <a:blip r:embed="rId4"/>
          <a:stretch>
            <a:fillRect/>
          </a:stretch>
        </p:blipFill>
        <p:spPr>
          <a:xfrm>
            <a:off x="1981199" y="2143125"/>
            <a:ext cx="8229600" cy="4381500"/>
          </a:xfrm>
          <a:prstGeom prst="rect">
            <a:avLst/>
          </a:prstGeom>
        </p:spPr>
      </p:pic>
    </p:spTree>
    <p:extLst>
      <p:ext uri="{BB962C8B-B14F-4D97-AF65-F5344CB8AC3E}">
        <p14:creationId xmlns:p14="http://schemas.microsoft.com/office/powerpoint/2010/main" val="424642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01</a:t>
            </a:r>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8"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10502224"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Aprobación/desaprobación forma de enfrentar la delincuencia - comparativo</a:t>
            </a:r>
            <a:endParaRPr lang="es-ES" sz="2400" b="0" dirty="0">
              <a:solidFill>
                <a:srgbClr val="5E5D60"/>
              </a:solidFill>
            </a:endParaRPr>
          </a:p>
        </p:txBody>
      </p:sp>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3" name="Rectángulo: esquinas redondeadas 12">
            <a:extLst>
              <a:ext uri="{FF2B5EF4-FFF2-40B4-BE49-F238E27FC236}">
                <a16:creationId xmlns:a16="http://schemas.microsoft.com/office/drawing/2014/main" xmlns="" id="{B9572DB1-3F29-DB68-DAF6-7B7169327B5D}"/>
              </a:ext>
            </a:extLst>
          </p:cNvPr>
          <p:cNvSpPr/>
          <p:nvPr/>
        </p:nvSpPr>
        <p:spPr>
          <a:xfrm>
            <a:off x="950209" y="1177819"/>
            <a:ext cx="10291581"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La aprobación a la forma en que el presidente Boric está enfrentando la delincuencia disminuyó en un punto porcentual.</a:t>
            </a:r>
          </a:p>
        </p:txBody>
      </p:sp>
      <p:pic>
        <p:nvPicPr>
          <p:cNvPr id="14" name="Picture 13"/>
          <p:cNvPicPr>
            <a:picLocks noChangeAspect="1"/>
          </p:cNvPicPr>
          <p:nvPr/>
        </p:nvPicPr>
        <p:blipFill>
          <a:blip r:embed="rId4"/>
          <a:stretch>
            <a:fillRect/>
          </a:stretch>
        </p:blipFill>
        <p:spPr>
          <a:xfrm>
            <a:off x="1847849" y="2098163"/>
            <a:ext cx="8496300" cy="4483100"/>
          </a:xfrm>
          <a:prstGeom prst="rect">
            <a:avLst/>
          </a:prstGeom>
        </p:spPr>
      </p:pic>
    </p:spTree>
    <p:extLst>
      <p:ext uri="{BB962C8B-B14F-4D97-AF65-F5344CB8AC3E}">
        <p14:creationId xmlns:p14="http://schemas.microsoft.com/office/powerpoint/2010/main" val="4183413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01</a:t>
            </a:r>
            <a:endParaRPr lang="es-ES" dirty="0"/>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2" name="Rectángulo 11">
            <a:extLst>
              <a:ext uri="{FF2B5EF4-FFF2-40B4-BE49-F238E27FC236}">
                <a16:creationId xmlns:a16="http://schemas.microsoft.com/office/drawing/2014/main" xmlns="" id="{AF2CA618-F328-9C59-8899-D94E517D0026}"/>
              </a:ext>
            </a:extLst>
          </p:cNvPr>
          <p:cNvSpPr/>
          <p:nvPr/>
        </p:nvSpPr>
        <p:spPr>
          <a:xfrm>
            <a:off x="-11722" y="0"/>
            <a:ext cx="3276600" cy="6858000"/>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solidFill>
                <a:srgbClr val="272628"/>
              </a:solidFill>
            </a:endParaRPr>
          </a:p>
        </p:txBody>
      </p:sp>
      <p:cxnSp>
        <p:nvCxnSpPr>
          <p:cNvPr id="13" name="Conector recto 12">
            <a:extLst>
              <a:ext uri="{FF2B5EF4-FFF2-40B4-BE49-F238E27FC236}">
                <a16:creationId xmlns:a16="http://schemas.microsoft.com/office/drawing/2014/main" xmlns="" id="{B4E519AF-0109-0C36-DD67-73E23CEB8BAA}"/>
              </a:ext>
            </a:extLst>
          </p:cNvPr>
          <p:cNvCxnSpPr>
            <a:cxnSpLocks/>
          </p:cNvCxnSpPr>
          <p:nvPr/>
        </p:nvCxnSpPr>
        <p:spPr>
          <a:xfrm>
            <a:off x="660401" y="52662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Marcador de texto 2">
            <a:extLst>
              <a:ext uri="{FF2B5EF4-FFF2-40B4-BE49-F238E27FC236}">
                <a16:creationId xmlns:a16="http://schemas.microsoft.com/office/drawing/2014/main" xmlns="" id="{18F891E3-DB2B-A6B2-85CF-2801741F11B5}"/>
              </a:ext>
            </a:extLst>
          </p:cNvPr>
          <p:cNvSpPr txBox="1">
            <a:spLocks/>
          </p:cNvSpPr>
          <p:nvPr/>
        </p:nvSpPr>
        <p:spPr>
          <a:xfrm>
            <a:off x="563944" y="57183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dirty="0"/>
              <a:t>Nueva Constitución</a:t>
            </a:r>
          </a:p>
        </p:txBody>
      </p:sp>
      <p:sp>
        <p:nvSpPr>
          <p:cNvPr id="15" name="Marcador de texto 3">
            <a:extLst>
              <a:ext uri="{FF2B5EF4-FFF2-40B4-BE49-F238E27FC236}">
                <a16:creationId xmlns:a16="http://schemas.microsoft.com/office/drawing/2014/main" xmlns="" id="{FCAC6C3E-5C6C-7BF1-79D7-3AEEF18C09E1}"/>
              </a:ext>
            </a:extLst>
          </p:cNvPr>
          <p:cNvSpPr txBox="1">
            <a:spLocks/>
          </p:cNvSpPr>
          <p:nvPr/>
        </p:nvSpPr>
        <p:spPr>
          <a:xfrm>
            <a:off x="197829" y="2827184"/>
            <a:ext cx="3848391" cy="2060082"/>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6000" dirty="0"/>
              <a:t>2.3</a:t>
            </a:r>
          </a:p>
        </p:txBody>
      </p:sp>
      <p:pic>
        <p:nvPicPr>
          <p:cNvPr id="16" name="Imagen 15">
            <a:extLst>
              <a:ext uri="{FF2B5EF4-FFF2-40B4-BE49-F238E27FC236}">
                <a16:creationId xmlns:a16="http://schemas.microsoft.com/office/drawing/2014/main" xmlns="" id="{BCC16A3D-2C39-A949-F9B0-A875472BF648}"/>
              </a:ext>
            </a:extLst>
          </p:cNvPr>
          <p:cNvPicPr>
            <a:picLocks noChangeAspect="1"/>
          </p:cNvPicPr>
          <p:nvPr/>
        </p:nvPicPr>
        <p:blipFill>
          <a:blip r:embed="rId2"/>
          <a:stretch>
            <a:fillRect/>
          </a:stretch>
        </p:blipFill>
        <p:spPr>
          <a:xfrm>
            <a:off x="403826" y="415616"/>
            <a:ext cx="828075" cy="529048"/>
          </a:xfrm>
          <a:prstGeom prst="rect">
            <a:avLst/>
          </a:prstGeom>
        </p:spPr>
      </p:pic>
      <p:pic>
        <p:nvPicPr>
          <p:cNvPr id="2" name="Picture 2">
            <a:extLst>
              <a:ext uri="{FF2B5EF4-FFF2-40B4-BE49-F238E27FC236}">
                <a16:creationId xmlns:a16="http://schemas.microsoft.com/office/drawing/2014/main" xmlns="" id="{7367EA93-93B7-E357-8C35-D9F15EB59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840" y="1498940"/>
            <a:ext cx="7977517" cy="4503438"/>
          </a:xfrm>
          <a:prstGeom prst="rect">
            <a:avLst/>
          </a:prstGeom>
        </p:spPr>
      </p:pic>
    </p:spTree>
    <p:extLst>
      <p:ext uri="{BB962C8B-B14F-4D97-AF65-F5344CB8AC3E}">
        <p14:creationId xmlns:p14="http://schemas.microsoft.com/office/powerpoint/2010/main" val="138876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01</a:t>
            </a:r>
            <a:endParaRPr lang="es-ES" dirty="0"/>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2" name="Rectángulo 11">
            <a:extLst>
              <a:ext uri="{FF2B5EF4-FFF2-40B4-BE49-F238E27FC236}">
                <a16:creationId xmlns:a16="http://schemas.microsoft.com/office/drawing/2014/main" xmlns="" id="{AF2CA618-F328-9C59-8899-D94E517D0026}"/>
              </a:ext>
            </a:extLst>
          </p:cNvPr>
          <p:cNvSpPr/>
          <p:nvPr/>
        </p:nvSpPr>
        <p:spPr>
          <a:xfrm>
            <a:off x="-11722" y="0"/>
            <a:ext cx="3276600" cy="6858000"/>
          </a:xfrm>
          <a:prstGeom prst="rect">
            <a:avLst/>
          </a:prstGeom>
          <a:solidFill>
            <a:srgbClr val="579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solidFill>
                <a:srgbClr val="272628"/>
              </a:solidFill>
            </a:endParaRPr>
          </a:p>
        </p:txBody>
      </p:sp>
      <p:cxnSp>
        <p:nvCxnSpPr>
          <p:cNvPr id="13" name="Conector recto 12">
            <a:extLst>
              <a:ext uri="{FF2B5EF4-FFF2-40B4-BE49-F238E27FC236}">
                <a16:creationId xmlns:a16="http://schemas.microsoft.com/office/drawing/2014/main" xmlns="" id="{B4E519AF-0109-0C36-DD67-73E23CEB8BAA}"/>
              </a:ext>
            </a:extLst>
          </p:cNvPr>
          <p:cNvCxnSpPr>
            <a:cxnSpLocks/>
          </p:cNvCxnSpPr>
          <p:nvPr/>
        </p:nvCxnSpPr>
        <p:spPr>
          <a:xfrm>
            <a:off x="660401" y="52662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Marcador de texto 2">
            <a:extLst>
              <a:ext uri="{FF2B5EF4-FFF2-40B4-BE49-F238E27FC236}">
                <a16:creationId xmlns:a16="http://schemas.microsoft.com/office/drawing/2014/main" xmlns="" id="{18F891E3-DB2B-A6B2-85CF-2801741F11B5}"/>
              </a:ext>
            </a:extLst>
          </p:cNvPr>
          <p:cNvSpPr txBox="1">
            <a:spLocks/>
          </p:cNvSpPr>
          <p:nvPr/>
        </p:nvSpPr>
        <p:spPr>
          <a:xfrm>
            <a:off x="563944" y="57183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dirty="0"/>
              <a:t>Metodología</a:t>
            </a:r>
          </a:p>
        </p:txBody>
      </p:sp>
      <p:sp>
        <p:nvSpPr>
          <p:cNvPr id="15" name="Marcador de texto 3">
            <a:extLst>
              <a:ext uri="{FF2B5EF4-FFF2-40B4-BE49-F238E27FC236}">
                <a16:creationId xmlns:a16="http://schemas.microsoft.com/office/drawing/2014/main" xmlns="" id="{FCAC6C3E-5C6C-7BF1-79D7-3AEEF18C09E1}"/>
              </a:ext>
            </a:extLst>
          </p:cNvPr>
          <p:cNvSpPr txBox="1">
            <a:spLocks/>
          </p:cNvSpPr>
          <p:nvPr/>
        </p:nvSpPr>
        <p:spPr>
          <a:xfrm>
            <a:off x="197829" y="2827184"/>
            <a:ext cx="3067049" cy="2060082"/>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0000" dirty="0"/>
              <a:t>01</a:t>
            </a:r>
          </a:p>
        </p:txBody>
      </p:sp>
      <p:pic>
        <p:nvPicPr>
          <p:cNvPr id="16" name="Imagen 15">
            <a:extLst>
              <a:ext uri="{FF2B5EF4-FFF2-40B4-BE49-F238E27FC236}">
                <a16:creationId xmlns:a16="http://schemas.microsoft.com/office/drawing/2014/main" xmlns="" id="{BCC16A3D-2C39-A949-F9B0-A875472BF648}"/>
              </a:ext>
            </a:extLst>
          </p:cNvPr>
          <p:cNvPicPr>
            <a:picLocks noChangeAspect="1"/>
          </p:cNvPicPr>
          <p:nvPr/>
        </p:nvPicPr>
        <p:blipFill>
          <a:blip r:embed="rId2"/>
          <a:stretch>
            <a:fillRect/>
          </a:stretch>
        </p:blipFill>
        <p:spPr>
          <a:xfrm>
            <a:off x="403826" y="415616"/>
            <a:ext cx="828075" cy="529048"/>
          </a:xfrm>
          <a:prstGeom prst="rect">
            <a:avLst/>
          </a:prstGeom>
        </p:spPr>
      </p:pic>
      <p:pic>
        <p:nvPicPr>
          <p:cNvPr id="20" name="Picture 25">
            <a:extLst>
              <a:ext uri="{FF2B5EF4-FFF2-40B4-BE49-F238E27FC236}">
                <a16:creationId xmlns:a16="http://schemas.microsoft.com/office/drawing/2014/main" xmlns="" id="{FE71E7A0-F907-5338-6699-9DA8F001A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325" y="-214378"/>
            <a:ext cx="10287000" cy="6858000"/>
          </a:xfrm>
          <a:prstGeom prst="rect">
            <a:avLst/>
          </a:prstGeom>
        </p:spPr>
      </p:pic>
    </p:spTree>
    <p:extLst>
      <p:ext uri="{BB962C8B-B14F-4D97-AF65-F5344CB8AC3E}">
        <p14:creationId xmlns:p14="http://schemas.microsoft.com/office/powerpoint/2010/main" val="632626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01</a:t>
            </a:r>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8"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10648980"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Plebiscito de salida nuevo texto constitucional</a:t>
            </a:r>
            <a:endParaRPr lang="es-ES" sz="2400" b="0" dirty="0">
              <a:solidFill>
                <a:srgbClr val="5E5D60"/>
              </a:solidFill>
            </a:endParaRPr>
          </a:p>
        </p:txBody>
      </p:sp>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3" name="Rectángulo: esquinas redondeadas 12">
            <a:extLst>
              <a:ext uri="{FF2B5EF4-FFF2-40B4-BE49-F238E27FC236}">
                <a16:creationId xmlns:a16="http://schemas.microsoft.com/office/drawing/2014/main" xmlns="" id="{B9572DB1-3F29-DB68-DAF6-7B7169327B5D}"/>
              </a:ext>
            </a:extLst>
          </p:cNvPr>
          <p:cNvSpPr/>
          <p:nvPr/>
        </p:nvSpPr>
        <p:spPr>
          <a:xfrm>
            <a:off x="950209" y="1177819"/>
            <a:ext cx="10291581"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La mayoría (68%) votaría en contra del nuevo texto constitucional.</a:t>
            </a:r>
          </a:p>
        </p:txBody>
      </p:sp>
      <p:pic>
        <p:nvPicPr>
          <p:cNvPr id="12" name="Picture 11"/>
          <p:cNvPicPr>
            <a:picLocks noChangeAspect="1"/>
          </p:cNvPicPr>
          <p:nvPr/>
        </p:nvPicPr>
        <p:blipFill>
          <a:blip r:embed="rId4"/>
          <a:stretch>
            <a:fillRect/>
          </a:stretch>
        </p:blipFill>
        <p:spPr>
          <a:xfrm>
            <a:off x="1873249" y="2098163"/>
            <a:ext cx="8445500" cy="4432300"/>
          </a:xfrm>
          <a:prstGeom prst="rect">
            <a:avLst/>
          </a:prstGeom>
        </p:spPr>
      </p:pic>
    </p:spTree>
    <p:extLst>
      <p:ext uri="{BB962C8B-B14F-4D97-AF65-F5344CB8AC3E}">
        <p14:creationId xmlns:p14="http://schemas.microsoft.com/office/powerpoint/2010/main" val="1629672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01</a:t>
            </a:r>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8"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10648980"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Plebiscito de salida nuevo texto constitucional - comparativo</a:t>
            </a:r>
            <a:endParaRPr lang="es-ES" sz="2400" b="0" dirty="0">
              <a:solidFill>
                <a:srgbClr val="5E5D60"/>
              </a:solidFill>
            </a:endParaRPr>
          </a:p>
        </p:txBody>
      </p:sp>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3" name="Rectángulo: esquinas redondeadas 12">
            <a:extLst>
              <a:ext uri="{FF2B5EF4-FFF2-40B4-BE49-F238E27FC236}">
                <a16:creationId xmlns:a16="http://schemas.microsoft.com/office/drawing/2014/main" xmlns="" id="{B9572DB1-3F29-DB68-DAF6-7B7169327B5D}"/>
              </a:ext>
            </a:extLst>
          </p:cNvPr>
          <p:cNvSpPr/>
          <p:nvPr/>
        </p:nvSpPr>
        <p:spPr>
          <a:xfrm>
            <a:off x="950209" y="1177819"/>
            <a:ext cx="10291581"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La proporción de los que votarían en contra del nuevo texto constitucional aumentó un punto porcentual.</a:t>
            </a:r>
          </a:p>
        </p:txBody>
      </p:sp>
      <p:pic>
        <p:nvPicPr>
          <p:cNvPr id="7" name="Picture 6"/>
          <p:cNvPicPr>
            <a:picLocks noChangeAspect="1"/>
          </p:cNvPicPr>
          <p:nvPr/>
        </p:nvPicPr>
        <p:blipFill>
          <a:blip r:embed="rId4"/>
          <a:stretch>
            <a:fillRect/>
          </a:stretch>
        </p:blipFill>
        <p:spPr>
          <a:xfrm>
            <a:off x="2095500" y="2098163"/>
            <a:ext cx="8001000" cy="4483100"/>
          </a:xfrm>
          <a:prstGeom prst="rect">
            <a:avLst/>
          </a:prstGeom>
        </p:spPr>
      </p:pic>
    </p:spTree>
    <p:extLst>
      <p:ext uri="{BB962C8B-B14F-4D97-AF65-F5344CB8AC3E}">
        <p14:creationId xmlns:p14="http://schemas.microsoft.com/office/powerpoint/2010/main" val="2143968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115E17B-CF85-B3D6-B810-BB2486862570}"/>
              </a:ext>
            </a:extLst>
          </p:cNvPr>
          <p:cNvSpPr/>
          <p:nvPr/>
        </p:nvSpPr>
        <p:spPr>
          <a:xfrm>
            <a:off x="0" y="0"/>
            <a:ext cx="12192000" cy="6858000"/>
          </a:xfrm>
          <a:prstGeom prst="rect">
            <a:avLst/>
          </a:prstGeom>
          <a:solidFill>
            <a:srgbClr val="2B60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xmlns="" id="{1B1666A0-759F-61C0-4E8F-4C8E43D792BD}"/>
              </a:ext>
            </a:extLst>
          </p:cNvPr>
          <p:cNvPicPr>
            <a:picLocks noChangeAspect="1"/>
          </p:cNvPicPr>
          <p:nvPr/>
        </p:nvPicPr>
        <p:blipFill>
          <a:blip r:embed="rId2"/>
          <a:stretch>
            <a:fillRect/>
          </a:stretch>
        </p:blipFill>
        <p:spPr>
          <a:xfrm>
            <a:off x="414617" y="5011924"/>
            <a:ext cx="2307033" cy="1473936"/>
          </a:xfrm>
          <a:prstGeom prst="rect">
            <a:avLst/>
          </a:prstGeom>
        </p:spPr>
      </p:pic>
      <p:sp>
        <p:nvSpPr>
          <p:cNvPr id="4" name="Marcador de texto 1">
            <a:extLst>
              <a:ext uri="{FF2B5EF4-FFF2-40B4-BE49-F238E27FC236}">
                <a16:creationId xmlns:a16="http://schemas.microsoft.com/office/drawing/2014/main" xmlns="" id="{04E02756-3B79-2137-8BDC-C0699FBE3204}"/>
              </a:ext>
            </a:extLst>
          </p:cNvPr>
          <p:cNvSpPr txBox="1">
            <a:spLocks/>
          </p:cNvSpPr>
          <p:nvPr/>
        </p:nvSpPr>
        <p:spPr>
          <a:xfrm>
            <a:off x="4791431" y="3136627"/>
            <a:ext cx="2609137" cy="584745"/>
          </a:xfrm>
          <a:prstGeom prst="rect">
            <a:avLst/>
          </a:prstGeom>
        </p:spPr>
        <p:txBody>
          <a:bodyPr vert="horz" lIns="91440" tIns="45720" rIns="91440" bIns="45720" rtlCol="0" anchor="ctr"/>
          <a:lstStyle>
            <a:defPPr>
              <a:defRPr lang="es-E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4800" dirty="0">
                <a:solidFill>
                  <a:schemeClr val="bg1"/>
                </a:solidFill>
                <a:latin typeface="Poppins" pitchFamily="2" charset="77"/>
                <a:cs typeface="Poppins" pitchFamily="2" charset="77"/>
              </a:rPr>
              <a:t>Gracias</a:t>
            </a:r>
          </a:p>
        </p:txBody>
      </p:sp>
      <p:cxnSp>
        <p:nvCxnSpPr>
          <p:cNvPr id="6" name="Conector recto 5">
            <a:extLst>
              <a:ext uri="{FF2B5EF4-FFF2-40B4-BE49-F238E27FC236}">
                <a16:creationId xmlns:a16="http://schemas.microsoft.com/office/drawing/2014/main" xmlns="" id="{0A153659-4207-9A13-5338-A8535AD60846}"/>
              </a:ext>
            </a:extLst>
          </p:cNvPr>
          <p:cNvCxnSpPr>
            <a:cxnSpLocks/>
          </p:cNvCxnSpPr>
          <p:nvPr/>
        </p:nvCxnSpPr>
        <p:spPr>
          <a:xfrm>
            <a:off x="2721650" y="6146928"/>
            <a:ext cx="86126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17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3"/>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01</a:t>
            </a:r>
            <a:endParaRPr lang="es-ES" dirty="0"/>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3"/>
          <a:stretch>
            <a:fillRect/>
          </a:stretch>
        </p:blipFill>
        <p:spPr>
          <a:xfrm>
            <a:off x="251426" y="263216"/>
            <a:ext cx="828075" cy="529048"/>
          </a:xfrm>
          <a:prstGeom prst="rect">
            <a:avLst/>
          </a:prstGeom>
        </p:spPr>
      </p:pic>
      <p:graphicFrame>
        <p:nvGraphicFramePr>
          <p:cNvPr id="7" name="Table 10">
            <a:extLst>
              <a:ext uri="{FF2B5EF4-FFF2-40B4-BE49-F238E27FC236}">
                <a16:creationId xmlns:a16="http://schemas.microsoft.com/office/drawing/2014/main" xmlns="" id="{390E627D-BB29-5ABD-1C9D-C81E4E8A2A9C}"/>
              </a:ext>
            </a:extLst>
          </p:cNvPr>
          <p:cNvGraphicFramePr>
            <a:graphicFrameLocks noGrp="1"/>
          </p:cNvGraphicFramePr>
          <p:nvPr>
            <p:extLst>
              <p:ext uri="{D42A27DB-BD31-4B8C-83A1-F6EECF244321}">
                <p14:modId xmlns:p14="http://schemas.microsoft.com/office/powerpoint/2010/main" val="391876883"/>
              </p:ext>
            </p:extLst>
          </p:nvPr>
        </p:nvGraphicFramePr>
        <p:xfrm>
          <a:off x="1079501" y="1187391"/>
          <a:ext cx="10034813" cy="4868008"/>
        </p:xfrm>
        <a:graphic>
          <a:graphicData uri="http://schemas.openxmlformats.org/drawingml/2006/table">
            <a:tbl>
              <a:tblPr firstRow="1" bandRow="1">
                <a:tableStyleId>{93296810-A885-4BE3-A3E7-6D5BEEA58F35}</a:tableStyleId>
              </a:tblPr>
              <a:tblGrid>
                <a:gridCol w="2156446">
                  <a:extLst>
                    <a:ext uri="{9D8B030D-6E8A-4147-A177-3AD203B41FA5}">
                      <a16:colId xmlns:a16="http://schemas.microsoft.com/office/drawing/2014/main" xmlns="" val="20000"/>
                    </a:ext>
                  </a:extLst>
                </a:gridCol>
                <a:gridCol w="7878367">
                  <a:extLst>
                    <a:ext uri="{9D8B030D-6E8A-4147-A177-3AD203B41FA5}">
                      <a16:colId xmlns:a16="http://schemas.microsoft.com/office/drawing/2014/main" xmlns="" val="20001"/>
                    </a:ext>
                  </a:extLst>
                </a:gridCol>
              </a:tblGrid>
              <a:tr h="577621">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L" sz="1200" b="1" kern="1200" baseline="0" dirty="0">
                          <a:solidFill>
                            <a:schemeClr val="dk1"/>
                          </a:solidFill>
                          <a:latin typeface="Poppins" panose="00000500000000000000" pitchFamily="2" charset="0"/>
                          <a:ea typeface="+mn-ea"/>
                          <a:cs typeface="Poppins" panose="00000500000000000000" pitchFamily="2" charset="0"/>
                        </a:rPr>
                        <a:t>Tipo de estudio</a:t>
                      </a:r>
                    </a:p>
                  </a:txBody>
                  <a:tcPr marL="82944" marR="82944" marT="40507" marB="40507" anchor="ctr">
                    <a:solidFill>
                      <a:srgbClr val="8ABF8C"/>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200" b="0" kern="1200" baseline="0" dirty="0">
                          <a:solidFill>
                            <a:schemeClr val="dk1"/>
                          </a:solidFill>
                          <a:latin typeface="Poppins" panose="00000500000000000000" pitchFamily="2" charset="0"/>
                          <a:ea typeface="+mn-ea"/>
                          <a:cs typeface="Poppins" panose="00000500000000000000" pitchFamily="2" charset="0"/>
                        </a:rPr>
                        <a:t>Cuantitativo, no probabilístico, a través de la aplicación de encuestas online de personas registradas en el panel </a:t>
                      </a:r>
                      <a:r>
                        <a:rPr lang="es-MX" sz="1200" b="0" kern="1200" baseline="0" dirty="0" err="1">
                          <a:solidFill>
                            <a:schemeClr val="dk1"/>
                          </a:solidFill>
                          <a:latin typeface="Poppins" panose="00000500000000000000" pitchFamily="2" charset="0"/>
                          <a:ea typeface="+mn-ea"/>
                          <a:cs typeface="Poppins" panose="00000500000000000000" pitchFamily="2" charset="0"/>
                        </a:rPr>
                        <a:t>Black&amp;White</a:t>
                      </a:r>
                      <a:r>
                        <a:rPr lang="es-MX" sz="1200" b="0" kern="1200" baseline="0" dirty="0">
                          <a:solidFill>
                            <a:schemeClr val="dk1"/>
                          </a:solidFill>
                          <a:latin typeface="Poppins" panose="00000500000000000000" pitchFamily="2" charset="0"/>
                          <a:ea typeface="+mn-ea"/>
                          <a:cs typeface="Poppins" panose="00000500000000000000" pitchFamily="2" charset="0"/>
                        </a:rPr>
                        <a:t>.</a:t>
                      </a:r>
                    </a:p>
                  </a:txBody>
                  <a:tcPr marL="82944" marR="82944" marT="40507" marB="40507" anchor="ctr">
                    <a:solidFill>
                      <a:srgbClr val="8ABF8C"/>
                    </a:solidFill>
                  </a:tcPr>
                </a:tc>
                <a:extLst>
                  <a:ext uri="{0D108BD9-81ED-4DB2-BD59-A6C34878D82A}">
                    <a16:rowId xmlns:a16="http://schemas.microsoft.com/office/drawing/2014/main" xmlns="" val="445514529"/>
                  </a:ext>
                </a:extLst>
              </a:tr>
              <a:tr h="646455">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L" sz="1200" b="1" kern="1200" baseline="0" dirty="0">
                          <a:solidFill>
                            <a:schemeClr val="dk1"/>
                          </a:solidFill>
                          <a:latin typeface="Poppins" panose="00000500000000000000" pitchFamily="2" charset="0"/>
                          <a:ea typeface="+mn-ea"/>
                          <a:cs typeface="Poppins" panose="00000500000000000000" pitchFamily="2" charset="0"/>
                        </a:rPr>
                        <a:t>Panel </a:t>
                      </a:r>
                      <a:r>
                        <a:rPr lang="es-CL" sz="1200" b="1" kern="1200" baseline="0" dirty="0" err="1">
                          <a:solidFill>
                            <a:schemeClr val="dk1"/>
                          </a:solidFill>
                          <a:latin typeface="Poppins" panose="00000500000000000000" pitchFamily="2" charset="0"/>
                          <a:ea typeface="+mn-ea"/>
                          <a:cs typeface="Poppins" panose="00000500000000000000" pitchFamily="2" charset="0"/>
                        </a:rPr>
                        <a:t>Black&amp;White</a:t>
                      </a:r>
                      <a:endParaRPr lang="es-CL" sz="1200" b="1" kern="1200" baseline="0" dirty="0">
                        <a:solidFill>
                          <a:schemeClr val="dk1"/>
                        </a:solidFill>
                        <a:latin typeface="Poppins" panose="00000500000000000000" pitchFamily="2" charset="0"/>
                        <a:ea typeface="+mn-ea"/>
                        <a:cs typeface="Poppins" panose="00000500000000000000" pitchFamily="2" charset="0"/>
                      </a:endParaRPr>
                    </a:p>
                  </a:txBody>
                  <a:tcPr marL="82944" marR="82944" marT="40507" marB="40507" anchor="ctr">
                    <a:no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200" b="0" kern="1200" baseline="0" dirty="0">
                          <a:solidFill>
                            <a:schemeClr val="dk1"/>
                          </a:solidFill>
                          <a:latin typeface="Poppins" panose="00000500000000000000" pitchFamily="2" charset="0"/>
                          <a:ea typeface="+mn-ea"/>
                          <a:cs typeface="Poppins" panose="00000500000000000000" pitchFamily="2" charset="0"/>
                        </a:rPr>
                        <a:t>El panel </a:t>
                      </a:r>
                      <a:r>
                        <a:rPr lang="es-MX" sz="1200" b="0" kern="1200" baseline="0" dirty="0" err="1">
                          <a:solidFill>
                            <a:schemeClr val="dk1"/>
                          </a:solidFill>
                          <a:latin typeface="Poppins" panose="00000500000000000000" pitchFamily="2" charset="0"/>
                          <a:ea typeface="+mn-ea"/>
                          <a:cs typeface="Poppins" panose="00000500000000000000" pitchFamily="2" charset="0"/>
                        </a:rPr>
                        <a:t>Black&amp;White</a:t>
                      </a:r>
                      <a:r>
                        <a:rPr lang="es-MX" sz="1200" b="0" kern="1200" baseline="0" dirty="0">
                          <a:solidFill>
                            <a:schemeClr val="dk1"/>
                          </a:solidFill>
                          <a:latin typeface="Poppins" panose="00000500000000000000" pitchFamily="2" charset="0"/>
                          <a:ea typeface="+mn-ea"/>
                          <a:cs typeface="Poppins" panose="00000500000000000000" pitchFamily="2" charset="0"/>
                        </a:rPr>
                        <a:t> cuenta con más de 130 mil personas de todo el país, pre clasificadas por sexo, edad,  comuna y estrato socioeconómico, de acuerdo a la metodología propuesta por la Asociación de Investigadores de Mercado (AIM).</a:t>
                      </a:r>
                    </a:p>
                  </a:txBody>
                  <a:tcPr marL="82944" marR="82944" marT="40507" marB="40507" anchor="ctr">
                    <a:noFill/>
                  </a:tcPr>
                </a:tc>
                <a:extLst>
                  <a:ext uri="{0D108BD9-81ED-4DB2-BD59-A6C34878D82A}">
                    <a16:rowId xmlns:a16="http://schemas.microsoft.com/office/drawing/2014/main" xmlns="" val="2346737495"/>
                  </a:ext>
                </a:extLst>
              </a:tr>
              <a:tr h="474774">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CL" sz="1200" b="1" kern="1200" baseline="0" dirty="0">
                          <a:solidFill>
                            <a:schemeClr val="dk1"/>
                          </a:solidFill>
                          <a:latin typeface="Poppins" panose="00000500000000000000" pitchFamily="2" charset="0"/>
                          <a:ea typeface="+mn-ea"/>
                          <a:cs typeface="Poppins" panose="00000500000000000000" pitchFamily="2" charset="0"/>
                        </a:rPr>
                        <a:t>Grupo Objetivo</a:t>
                      </a:r>
                    </a:p>
                  </a:txBody>
                  <a:tcPr marL="82944" marR="82944" marT="40507" marB="40507" anchor="ctr">
                    <a:solidFill>
                      <a:srgbClr val="8ABF8C"/>
                    </a:solid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200" b="0" kern="1200" baseline="0" dirty="0">
                          <a:solidFill>
                            <a:schemeClr val="dk1"/>
                          </a:solidFill>
                          <a:latin typeface="Poppins" panose="00000500000000000000" pitchFamily="2" charset="0"/>
                          <a:ea typeface="+mn-ea"/>
                          <a:cs typeface="Poppins" panose="00000500000000000000" pitchFamily="2" charset="0"/>
                        </a:rPr>
                        <a:t>Personas de 18 años o más residentes de todo el país.</a:t>
                      </a:r>
                    </a:p>
                  </a:txBody>
                  <a:tcPr marL="82944" marR="82944" marT="40507" marB="40507" anchor="ctr">
                    <a:solidFill>
                      <a:srgbClr val="8ABF8C"/>
                    </a:solidFill>
                  </a:tcPr>
                </a:tc>
                <a:extLst>
                  <a:ext uri="{0D108BD9-81ED-4DB2-BD59-A6C34878D82A}">
                    <a16:rowId xmlns:a16="http://schemas.microsoft.com/office/drawing/2014/main" xmlns="" val="10000"/>
                  </a:ext>
                </a:extLst>
              </a:tr>
              <a:tr h="615385">
                <a:tc>
                  <a:txBody>
                    <a:bodyPr/>
                    <a:lstStyle/>
                    <a:p>
                      <a:pPr marL="0" algn="l" defTabSz="910981" rtl="0" eaLnBrk="1" latinLnBrk="0" hangingPunct="1"/>
                      <a:r>
                        <a:rPr lang="es-CL" sz="1200" b="1" kern="1200" dirty="0">
                          <a:latin typeface="Poppins" panose="00000500000000000000" pitchFamily="2" charset="0"/>
                          <a:cs typeface="Poppins" panose="00000500000000000000" pitchFamily="2" charset="0"/>
                        </a:rPr>
                        <a:t>Muestreo</a:t>
                      </a:r>
                      <a:endParaRPr lang="es-CL" sz="1200" b="1" kern="1200" dirty="0">
                        <a:solidFill>
                          <a:schemeClr val="tx1"/>
                        </a:solidFill>
                        <a:latin typeface="Poppins" panose="00000500000000000000" pitchFamily="2" charset="0"/>
                        <a:ea typeface="+mn-ea"/>
                        <a:cs typeface="Poppins" panose="00000500000000000000" pitchFamily="2" charset="0"/>
                      </a:endParaRPr>
                    </a:p>
                  </a:txBody>
                  <a:tcPr marL="82944" marR="82944" marT="40507" marB="40507" anchor="ctr">
                    <a:noFill/>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200" kern="1200" baseline="0" dirty="0">
                          <a:latin typeface="Poppins" panose="00000500000000000000" pitchFamily="2" charset="0"/>
                          <a:cs typeface="Poppins" panose="00000500000000000000" pitchFamily="2" charset="0"/>
                        </a:rPr>
                        <a:t>Muestreo aleatorio al interior del panel.</a:t>
                      </a:r>
                      <a:endParaRPr lang="es-MX" sz="1200" b="0" kern="1200" baseline="0" dirty="0">
                        <a:solidFill>
                          <a:srgbClr val="646464"/>
                        </a:solidFill>
                        <a:latin typeface="Poppins" panose="00000500000000000000" pitchFamily="2" charset="0"/>
                        <a:ea typeface="+mn-ea"/>
                        <a:cs typeface="Poppins" panose="00000500000000000000" pitchFamily="2" charset="0"/>
                      </a:endParaRPr>
                    </a:p>
                  </a:txBody>
                  <a:tcPr marL="82944" marR="82944" marT="40507" marB="40507" anchor="ctr">
                    <a:noFill/>
                  </a:tcPr>
                </a:tc>
                <a:extLst>
                  <a:ext uri="{0D108BD9-81ED-4DB2-BD59-A6C34878D82A}">
                    <a16:rowId xmlns:a16="http://schemas.microsoft.com/office/drawing/2014/main" xmlns="" val="10001"/>
                  </a:ext>
                </a:extLst>
              </a:tr>
              <a:tr h="1165654">
                <a:tc>
                  <a:txBody>
                    <a:bodyPr/>
                    <a:lstStyle/>
                    <a:p>
                      <a:r>
                        <a:rPr lang="es-CL" sz="1200" b="1" dirty="0">
                          <a:latin typeface="Poppins" panose="00000500000000000000" pitchFamily="2" charset="0"/>
                          <a:cs typeface="Poppins" panose="00000500000000000000" pitchFamily="2" charset="0"/>
                        </a:rPr>
                        <a:t>Distribución</a:t>
                      </a:r>
                      <a:r>
                        <a:rPr lang="es-CL" sz="1200" b="1" baseline="0" dirty="0">
                          <a:latin typeface="Poppins" panose="00000500000000000000" pitchFamily="2" charset="0"/>
                          <a:cs typeface="Poppins" panose="00000500000000000000" pitchFamily="2" charset="0"/>
                        </a:rPr>
                        <a:t> de la muestra</a:t>
                      </a:r>
                      <a:endParaRPr lang="es-CL" sz="1200" b="1" dirty="0">
                        <a:solidFill>
                          <a:schemeClr val="tx1"/>
                        </a:solidFill>
                        <a:latin typeface="Poppins" panose="00000500000000000000" pitchFamily="2" charset="0"/>
                        <a:cs typeface="Poppins" panose="00000500000000000000" pitchFamily="2" charset="0"/>
                      </a:endParaRPr>
                    </a:p>
                  </a:txBody>
                  <a:tcPr marL="82944" marR="82944" marT="40507" marB="40507" anchor="ctr">
                    <a:solidFill>
                      <a:srgbClr val="8ABF8C"/>
                    </a:solidFill>
                  </a:tcPr>
                </a:tc>
                <a:tc>
                  <a:txBody>
                    <a:bodyPr/>
                    <a:lstStyle/>
                    <a:p>
                      <a:pPr algn="just"/>
                      <a:r>
                        <a:rPr lang="es-CL" sz="1200" dirty="0">
                          <a:latin typeface="Poppins" panose="00000500000000000000" pitchFamily="2" charset="0"/>
                          <a:cs typeface="Poppins" panose="00000500000000000000" pitchFamily="2" charset="0"/>
                        </a:rPr>
                        <a:t>Se realizaron 1085 encuestas. Los resultados se ponderaron de acuerdo a los parámetros poblacionales, que son:</a:t>
                      </a:r>
                      <a:endParaRPr lang="es-CL" sz="1200" baseline="0" dirty="0">
                        <a:latin typeface="Poppins" panose="00000500000000000000" pitchFamily="2" charset="0"/>
                        <a:cs typeface="Poppins" panose="00000500000000000000" pitchFamily="2" charset="0"/>
                      </a:endParaRPr>
                    </a:p>
                    <a:p>
                      <a:pPr algn="just"/>
                      <a:endParaRPr lang="es-CL" sz="1200" dirty="0">
                        <a:latin typeface="Poppins" panose="00000500000000000000" pitchFamily="2" charset="0"/>
                        <a:cs typeface="Poppins" panose="00000500000000000000" pitchFamily="2" charset="0"/>
                      </a:endParaRPr>
                    </a:p>
                    <a:p>
                      <a:pPr algn="just"/>
                      <a:endParaRPr lang="es-CL" sz="1200" dirty="0">
                        <a:latin typeface="Poppins" panose="00000500000000000000" pitchFamily="2" charset="0"/>
                        <a:cs typeface="Poppins" panose="00000500000000000000" pitchFamily="2" charset="0"/>
                      </a:endParaRPr>
                    </a:p>
                    <a:p>
                      <a:pPr algn="just"/>
                      <a:endParaRPr lang="es-CL" sz="1200" kern="1200" baseline="0" dirty="0">
                        <a:latin typeface="Poppins" panose="00000500000000000000" pitchFamily="2" charset="0"/>
                        <a:cs typeface="Poppins" panose="00000500000000000000" pitchFamily="2" charset="0"/>
                      </a:endParaRPr>
                    </a:p>
                    <a:p>
                      <a:pPr algn="just"/>
                      <a:endParaRPr lang="es-CL" sz="1200" dirty="0">
                        <a:latin typeface="Poppins" panose="00000500000000000000" pitchFamily="2" charset="0"/>
                        <a:cs typeface="Poppins" panose="00000500000000000000" pitchFamily="2" charset="0"/>
                      </a:endParaRPr>
                    </a:p>
                    <a:p>
                      <a:pPr algn="just"/>
                      <a:endParaRPr lang="es-CL" sz="1200" dirty="0">
                        <a:latin typeface="Poppins" panose="00000500000000000000" pitchFamily="2" charset="0"/>
                        <a:cs typeface="Poppins" panose="00000500000000000000" pitchFamily="2" charset="0"/>
                      </a:endParaRPr>
                    </a:p>
                    <a:p>
                      <a:pPr algn="just"/>
                      <a:endParaRPr lang="es-CL" sz="1200" dirty="0">
                        <a:latin typeface="Poppins" panose="00000500000000000000" pitchFamily="2" charset="0"/>
                        <a:cs typeface="Poppins" panose="00000500000000000000" pitchFamily="2" charset="0"/>
                      </a:endParaRPr>
                    </a:p>
                    <a:p>
                      <a:pPr algn="just"/>
                      <a:endParaRPr lang="es-CL" sz="1200" dirty="0">
                        <a:latin typeface="Poppins" panose="00000500000000000000" pitchFamily="2" charset="0"/>
                        <a:cs typeface="Poppins" panose="00000500000000000000" pitchFamily="2" charset="0"/>
                      </a:endParaRPr>
                    </a:p>
                  </a:txBody>
                  <a:tcPr marL="82944" marR="82944" marT="40507" marB="40507" anchor="ctr">
                    <a:solidFill>
                      <a:srgbClr val="8ABF8C"/>
                    </a:solidFill>
                  </a:tcPr>
                </a:tc>
                <a:extLst>
                  <a:ext uri="{0D108BD9-81ED-4DB2-BD59-A6C34878D82A}">
                    <a16:rowId xmlns:a16="http://schemas.microsoft.com/office/drawing/2014/main" xmlns="" val="10003"/>
                  </a:ext>
                </a:extLst>
              </a:tr>
              <a:tr h="555904">
                <a:tc>
                  <a:txBody>
                    <a:bodyPr/>
                    <a:lstStyle/>
                    <a:p>
                      <a:r>
                        <a:rPr lang="es-CL" sz="1200" b="1" dirty="0">
                          <a:latin typeface="Poppins" panose="00000500000000000000" pitchFamily="2" charset="0"/>
                          <a:cs typeface="Poppins" panose="00000500000000000000" pitchFamily="2" charset="0"/>
                        </a:rPr>
                        <a:t>Error</a:t>
                      </a:r>
                      <a:r>
                        <a:rPr lang="es-CL" sz="1200" b="1" baseline="0" dirty="0">
                          <a:latin typeface="Poppins" panose="00000500000000000000" pitchFamily="2" charset="0"/>
                          <a:cs typeface="Poppins" panose="00000500000000000000" pitchFamily="2" charset="0"/>
                        </a:rPr>
                        <a:t> muestral</a:t>
                      </a:r>
                      <a:endParaRPr lang="es-CL" sz="1200" b="1" dirty="0">
                        <a:solidFill>
                          <a:schemeClr val="tx1"/>
                        </a:solidFill>
                        <a:latin typeface="Poppins" panose="00000500000000000000" pitchFamily="2" charset="0"/>
                        <a:cs typeface="Poppins" panose="00000500000000000000" pitchFamily="2" charset="0"/>
                      </a:endParaRPr>
                    </a:p>
                  </a:txBody>
                  <a:tcPr marL="82944" marR="82944" marT="40507" marB="40507" anchor="ctr">
                    <a:noFill/>
                  </a:tcPr>
                </a:tc>
                <a:tc>
                  <a:txBody>
                    <a:bodyPr/>
                    <a:lstStyle/>
                    <a:p>
                      <a:pPr algn="just"/>
                      <a:r>
                        <a:rPr lang="es-CL" sz="1200" dirty="0">
                          <a:latin typeface="Poppins" panose="00000500000000000000" pitchFamily="2" charset="0"/>
                          <a:cs typeface="Poppins" panose="00000500000000000000" pitchFamily="2" charset="0"/>
                        </a:rPr>
                        <a:t>A modo de referencia, el error muestral para un 95% de confianza, es de 3,0% </a:t>
                      </a:r>
                      <a:r>
                        <a:rPr lang="es-CL" sz="1200" baseline="0" dirty="0">
                          <a:latin typeface="Poppins" panose="00000500000000000000" pitchFamily="2" charset="0"/>
                          <a:cs typeface="Poppins" panose="00000500000000000000" pitchFamily="2" charset="0"/>
                        </a:rPr>
                        <a:t>para una muestra total aleatoria de 1085 casos.</a:t>
                      </a:r>
                      <a:endParaRPr lang="es-CL" sz="1200" dirty="0">
                        <a:solidFill>
                          <a:srgbClr val="646464"/>
                        </a:solidFill>
                        <a:latin typeface="Poppins" panose="00000500000000000000" pitchFamily="2" charset="0"/>
                        <a:ea typeface="+mn-ea"/>
                        <a:cs typeface="Poppins" panose="00000500000000000000" pitchFamily="2" charset="0"/>
                      </a:endParaRPr>
                    </a:p>
                  </a:txBody>
                  <a:tcPr marL="82944" marR="82944" marT="40507" marB="40507" anchor="ctr">
                    <a:noFill/>
                  </a:tcPr>
                </a:tc>
                <a:extLst>
                  <a:ext uri="{0D108BD9-81ED-4DB2-BD59-A6C34878D82A}">
                    <a16:rowId xmlns:a16="http://schemas.microsoft.com/office/drawing/2014/main" xmlns="" val="10004"/>
                  </a:ext>
                </a:extLst>
              </a:tr>
              <a:tr h="270935">
                <a:tc>
                  <a:txBody>
                    <a:bodyPr/>
                    <a:lstStyle/>
                    <a:p>
                      <a:r>
                        <a:rPr lang="es-CL" sz="1200" b="1" dirty="0">
                          <a:latin typeface="Poppins" panose="00000500000000000000" pitchFamily="2" charset="0"/>
                          <a:cs typeface="Poppins" panose="00000500000000000000" pitchFamily="2" charset="0"/>
                        </a:rPr>
                        <a:t>Trabajo de </a:t>
                      </a:r>
                      <a:r>
                        <a:rPr lang="es-CL" sz="1200" b="1" baseline="0" dirty="0">
                          <a:latin typeface="Poppins" panose="00000500000000000000" pitchFamily="2" charset="0"/>
                          <a:cs typeface="Poppins" panose="00000500000000000000" pitchFamily="2" charset="0"/>
                        </a:rPr>
                        <a:t>campo</a:t>
                      </a:r>
                      <a:endParaRPr lang="es-CL" sz="1200" b="1" dirty="0">
                        <a:solidFill>
                          <a:schemeClr val="tx1"/>
                        </a:solidFill>
                        <a:latin typeface="Poppins" panose="00000500000000000000" pitchFamily="2" charset="0"/>
                        <a:cs typeface="Poppins" panose="00000500000000000000" pitchFamily="2" charset="0"/>
                      </a:endParaRPr>
                    </a:p>
                  </a:txBody>
                  <a:tcPr marL="82944" marR="82944" marT="40507" marB="40507" anchor="ctr">
                    <a:solidFill>
                      <a:srgbClr val="8ABF8C"/>
                    </a:solidFill>
                  </a:tcPr>
                </a:tc>
                <a:tc>
                  <a:txBody>
                    <a:bodyPr/>
                    <a:lstStyle/>
                    <a:p>
                      <a:pPr marL="180975" indent="-180975" algn="just" defTabSz="910981" rtl="0" eaLnBrk="1" latinLnBrk="0" hangingPunct="1">
                        <a:buFont typeface="Arial" panose="020B0604020202020204" pitchFamily="34" charset="0"/>
                        <a:buNone/>
                      </a:pPr>
                      <a:r>
                        <a:rPr lang="es-CL" sz="1200" kern="1200" baseline="0" dirty="0">
                          <a:solidFill>
                            <a:schemeClr val="dk1"/>
                          </a:solidFill>
                          <a:latin typeface="Poppins" panose="00000500000000000000" pitchFamily="2" charset="0"/>
                          <a:ea typeface="+mn-ea"/>
                          <a:cs typeface="Poppins" panose="00000500000000000000" pitchFamily="2" charset="0"/>
                        </a:rPr>
                        <a:t>Entre el 20 y 21 de junio 2023.</a:t>
                      </a:r>
                      <a:endParaRPr lang="es-CL" sz="1200" kern="1200" baseline="0" dirty="0">
                        <a:solidFill>
                          <a:srgbClr val="646464"/>
                        </a:solidFill>
                        <a:latin typeface="Poppins" panose="00000500000000000000" pitchFamily="2" charset="0"/>
                        <a:ea typeface="+mn-ea"/>
                        <a:cs typeface="Poppins" panose="00000500000000000000" pitchFamily="2" charset="0"/>
                      </a:endParaRPr>
                    </a:p>
                  </a:txBody>
                  <a:tcPr marL="82944" marR="82944" marT="40507" marB="40507" anchor="ctr">
                    <a:solidFill>
                      <a:srgbClr val="8ABF8C"/>
                    </a:solidFill>
                  </a:tcPr>
                </a:tc>
                <a:extLst>
                  <a:ext uri="{0D108BD9-81ED-4DB2-BD59-A6C34878D82A}">
                    <a16:rowId xmlns:a16="http://schemas.microsoft.com/office/drawing/2014/main" xmlns="" val="10005"/>
                  </a:ext>
                </a:extLst>
              </a:tr>
            </a:tbl>
          </a:graphicData>
        </a:graphic>
      </p:graphicFrame>
      <p:sp>
        <p:nvSpPr>
          <p:cNvPr id="18"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6721069"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800" dirty="0">
                <a:solidFill>
                  <a:srgbClr val="272628"/>
                </a:solidFill>
              </a:rPr>
              <a:t>Metodología | </a:t>
            </a:r>
            <a:r>
              <a:rPr lang="es-ES" sz="2800" dirty="0">
                <a:solidFill>
                  <a:srgbClr val="57985B"/>
                </a:solidFill>
              </a:rPr>
              <a:t>Estudio cuantitativo</a:t>
            </a:r>
          </a:p>
        </p:txBody>
      </p:sp>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4"/>
          <a:stretch>
            <a:fillRect/>
          </a:stretch>
        </p:blipFill>
        <p:spPr>
          <a:xfrm>
            <a:off x="426508" y="383989"/>
            <a:ext cx="867033" cy="549121"/>
          </a:xfrm>
          <a:prstGeom prst="rect">
            <a:avLst/>
          </a:prstGeom>
        </p:spPr>
      </p:pic>
      <p:graphicFrame>
        <p:nvGraphicFramePr>
          <p:cNvPr id="16" name="Objeto 15">
            <a:extLst>
              <a:ext uri="{FF2B5EF4-FFF2-40B4-BE49-F238E27FC236}">
                <a16:creationId xmlns:a16="http://schemas.microsoft.com/office/drawing/2014/main" xmlns="" id="{077649F6-9A96-EDC5-A5B6-E829B4760E97}"/>
              </a:ext>
            </a:extLst>
          </p:cNvPr>
          <p:cNvGraphicFramePr>
            <a:graphicFrameLocks noChangeAspect="1"/>
          </p:cNvGraphicFramePr>
          <p:nvPr/>
        </p:nvGraphicFramePr>
        <p:xfrm>
          <a:off x="3302000" y="4020256"/>
          <a:ext cx="3748087" cy="328613"/>
        </p:xfrm>
        <a:graphic>
          <a:graphicData uri="http://schemas.openxmlformats.org/presentationml/2006/ole">
            <mc:AlternateContent xmlns:mc="http://schemas.openxmlformats.org/markup-compatibility/2006">
              <mc:Choice xmlns:v="urn:schemas-microsoft-com:vml" Requires="v">
                <p:oleObj spid="_x0000_s1026" name="Worksheet" r:id="rId6" imgW="3748338" imgH="328863" progId="Excel.Sheet.12">
                  <p:embed/>
                </p:oleObj>
              </mc:Choice>
              <mc:Fallback>
                <p:oleObj name="Worksheet" r:id="rId6" imgW="3748338" imgH="328863" progId="Excel.Sheet.12">
                  <p:embed/>
                  <p:pic>
                    <p:nvPicPr>
                      <p:cNvPr id="16" name="Objeto 15">
                        <a:extLst>
                          <a:ext uri="{FF2B5EF4-FFF2-40B4-BE49-F238E27FC236}">
                            <a16:creationId xmlns:a16="http://schemas.microsoft.com/office/drawing/2014/main" xmlns="" id="{077649F6-9A96-EDC5-A5B6-E829B4760E97}"/>
                          </a:ext>
                        </a:extLst>
                      </p:cNvPr>
                      <p:cNvPicPr/>
                      <p:nvPr/>
                    </p:nvPicPr>
                    <p:blipFill>
                      <a:blip r:embed="rId7"/>
                      <a:stretch>
                        <a:fillRect/>
                      </a:stretch>
                    </p:blipFill>
                    <p:spPr>
                      <a:xfrm>
                        <a:off x="3302000" y="4020256"/>
                        <a:ext cx="3748087" cy="328613"/>
                      </a:xfrm>
                      <a:prstGeom prst="rect">
                        <a:avLst/>
                      </a:prstGeom>
                    </p:spPr>
                  </p:pic>
                </p:oleObj>
              </mc:Fallback>
            </mc:AlternateContent>
          </a:graphicData>
        </a:graphic>
      </p:graphicFrame>
      <p:graphicFrame>
        <p:nvGraphicFramePr>
          <p:cNvPr id="20" name="Tabla 19">
            <a:extLst>
              <a:ext uri="{FF2B5EF4-FFF2-40B4-BE49-F238E27FC236}">
                <a16:creationId xmlns:a16="http://schemas.microsoft.com/office/drawing/2014/main" xmlns="" id="{8D3A0C6F-9B70-046C-3F75-BF1B7633EFFE}"/>
              </a:ext>
            </a:extLst>
          </p:cNvPr>
          <p:cNvGraphicFramePr>
            <a:graphicFrameLocks noGrp="1"/>
          </p:cNvGraphicFramePr>
          <p:nvPr/>
        </p:nvGraphicFramePr>
        <p:xfrm>
          <a:off x="7275689" y="3972843"/>
          <a:ext cx="2451100" cy="344806"/>
        </p:xfrm>
        <a:graphic>
          <a:graphicData uri="http://schemas.openxmlformats.org/drawingml/2006/table">
            <a:tbl>
              <a:tblPr/>
              <a:tblGrid>
                <a:gridCol w="1155700">
                  <a:extLst>
                    <a:ext uri="{9D8B030D-6E8A-4147-A177-3AD203B41FA5}">
                      <a16:colId xmlns:a16="http://schemas.microsoft.com/office/drawing/2014/main" xmlns="" val="2163213435"/>
                    </a:ext>
                  </a:extLst>
                </a:gridCol>
                <a:gridCol w="647700">
                  <a:extLst>
                    <a:ext uri="{9D8B030D-6E8A-4147-A177-3AD203B41FA5}">
                      <a16:colId xmlns:a16="http://schemas.microsoft.com/office/drawing/2014/main" xmlns="" val="2791327010"/>
                    </a:ext>
                  </a:extLst>
                </a:gridCol>
                <a:gridCol w="647700">
                  <a:extLst>
                    <a:ext uri="{9D8B030D-6E8A-4147-A177-3AD203B41FA5}">
                      <a16:colId xmlns:a16="http://schemas.microsoft.com/office/drawing/2014/main" xmlns="" val="271093577"/>
                    </a:ext>
                  </a:extLst>
                </a:gridCol>
              </a:tblGrid>
              <a:tr h="165735">
                <a:tc>
                  <a:txBody>
                    <a:bodyPr/>
                    <a:lstStyle/>
                    <a:p>
                      <a:pPr algn="l" fontAlgn="b"/>
                      <a:r>
                        <a:rPr lang="es-CL" sz="1100" b="0" i="0" u="none" strike="noStrike">
                          <a:solidFill>
                            <a:srgbClr val="FFFFFF"/>
                          </a:solidFill>
                          <a:effectLst/>
                          <a:latin typeface="Calibri" panose="020F0502020204030204" pitchFamily="34" charset="0"/>
                        </a:rPr>
                        <a:t> </a:t>
                      </a:r>
                    </a:p>
                  </a:txBody>
                  <a:tcPr marL="4763" marR="4763" marT="4763" marB="0" anchor="b">
                    <a:lnL>
                      <a:noFill/>
                    </a:lnL>
                    <a:lnR>
                      <a:noFill/>
                    </a:lnR>
                    <a:lnT>
                      <a:noFill/>
                    </a:lnT>
                    <a:lnB>
                      <a:noFill/>
                    </a:lnB>
                    <a:solidFill>
                      <a:srgbClr val="366092"/>
                    </a:solidFill>
                  </a:tcPr>
                </a:tc>
                <a:tc>
                  <a:txBody>
                    <a:bodyPr/>
                    <a:lstStyle/>
                    <a:p>
                      <a:pPr algn="ctr" fontAlgn="b"/>
                      <a:r>
                        <a:rPr lang="es-CL" sz="1100" b="0" i="0" u="none" strike="noStrike">
                          <a:solidFill>
                            <a:srgbClr val="FFFFFF"/>
                          </a:solidFill>
                          <a:effectLst/>
                          <a:latin typeface="Calibri" panose="020F0502020204030204" pitchFamily="34" charset="0"/>
                        </a:rPr>
                        <a:t>RM</a:t>
                      </a:r>
                    </a:p>
                  </a:txBody>
                  <a:tcPr marL="4763" marR="4763" marT="4763" marB="0" anchor="b">
                    <a:lnL>
                      <a:noFill/>
                    </a:lnL>
                    <a:lnR>
                      <a:noFill/>
                    </a:lnR>
                    <a:lnT>
                      <a:noFill/>
                    </a:lnT>
                    <a:lnB>
                      <a:noFill/>
                    </a:lnB>
                    <a:solidFill>
                      <a:srgbClr val="366092"/>
                    </a:solidFill>
                  </a:tcPr>
                </a:tc>
                <a:tc>
                  <a:txBody>
                    <a:bodyPr/>
                    <a:lstStyle/>
                    <a:p>
                      <a:pPr algn="ctr" fontAlgn="b"/>
                      <a:r>
                        <a:rPr lang="es-CL" sz="1100" b="0" i="0" u="none" strike="noStrike">
                          <a:solidFill>
                            <a:srgbClr val="FFFFFF"/>
                          </a:solidFill>
                          <a:effectLst/>
                          <a:latin typeface="Calibri" panose="020F0502020204030204" pitchFamily="34" charset="0"/>
                        </a:rPr>
                        <a:t>Regiones</a:t>
                      </a:r>
                    </a:p>
                  </a:txBody>
                  <a:tcPr marL="4763" marR="4763" marT="4763" marB="0" anchor="b">
                    <a:lnL>
                      <a:noFill/>
                    </a:lnL>
                    <a:lnR>
                      <a:noFill/>
                    </a:lnR>
                    <a:lnT>
                      <a:noFill/>
                    </a:lnT>
                    <a:lnB>
                      <a:noFill/>
                    </a:lnB>
                    <a:solidFill>
                      <a:srgbClr val="366092"/>
                    </a:solidFill>
                  </a:tcPr>
                </a:tc>
                <a:extLst>
                  <a:ext uri="{0D108BD9-81ED-4DB2-BD59-A6C34878D82A}">
                    <a16:rowId xmlns:a16="http://schemas.microsoft.com/office/drawing/2014/main" xmlns="" val="1041069572"/>
                  </a:ext>
                </a:extLst>
              </a:tr>
              <a:tr h="165735">
                <a:tc>
                  <a:txBody>
                    <a:bodyPr/>
                    <a:lstStyle/>
                    <a:p>
                      <a:pPr algn="l" fontAlgn="b"/>
                      <a:r>
                        <a:rPr lang="es-CL" sz="1100" b="0" i="0" u="none" strike="noStrike">
                          <a:solidFill>
                            <a:srgbClr val="000000"/>
                          </a:solidFill>
                          <a:effectLst/>
                          <a:latin typeface="Calibri" panose="020F0502020204030204" pitchFamily="34" charset="0"/>
                        </a:rPr>
                        <a:t>Zona</a:t>
                      </a:r>
                    </a:p>
                  </a:txBody>
                  <a:tcPr marL="4763" marR="4763" marT="4763" marB="0" anchor="b">
                    <a:lnL>
                      <a:noFill/>
                    </a:lnL>
                    <a:lnR>
                      <a:noFill/>
                    </a:lnR>
                    <a:lnT>
                      <a:noFill/>
                    </a:lnT>
                    <a:lnB>
                      <a:noFill/>
                    </a:lnB>
                    <a:solidFill>
                      <a:srgbClr val="DCE6F1"/>
                    </a:solidFill>
                  </a:tcPr>
                </a:tc>
                <a:tc>
                  <a:txBody>
                    <a:bodyPr/>
                    <a:lstStyle/>
                    <a:p>
                      <a:pPr algn="ctr" fontAlgn="b"/>
                      <a:r>
                        <a:rPr lang="es-CL" sz="1100" b="0" i="0" u="none" strike="noStrike">
                          <a:solidFill>
                            <a:srgbClr val="000000"/>
                          </a:solidFill>
                          <a:effectLst/>
                          <a:latin typeface="Calibri" panose="020F0502020204030204" pitchFamily="34" charset="0"/>
                        </a:rPr>
                        <a:t>40%</a:t>
                      </a:r>
                    </a:p>
                  </a:txBody>
                  <a:tcPr marL="4763" marR="4763" marT="4763" marB="0" anchor="b">
                    <a:lnL>
                      <a:noFill/>
                    </a:lnL>
                    <a:lnR>
                      <a:noFill/>
                    </a:lnR>
                    <a:lnT>
                      <a:noFill/>
                    </a:lnT>
                    <a:lnB>
                      <a:noFill/>
                    </a:lnB>
                    <a:solidFill>
                      <a:srgbClr val="DCE6F1"/>
                    </a:solidFill>
                  </a:tcPr>
                </a:tc>
                <a:tc>
                  <a:txBody>
                    <a:bodyPr/>
                    <a:lstStyle/>
                    <a:p>
                      <a:pPr algn="ctr" fontAlgn="b"/>
                      <a:r>
                        <a:rPr lang="es-CL" sz="1100" b="0" i="0" u="none" strike="noStrike" dirty="0">
                          <a:solidFill>
                            <a:srgbClr val="000000"/>
                          </a:solidFill>
                          <a:effectLst/>
                          <a:latin typeface="Calibri" panose="020F0502020204030204" pitchFamily="34" charset="0"/>
                        </a:rPr>
                        <a:t>60%</a:t>
                      </a:r>
                    </a:p>
                  </a:txBody>
                  <a:tcPr marL="4763" marR="4763" marT="4763" marB="0" anchor="b">
                    <a:lnL>
                      <a:noFill/>
                    </a:lnL>
                    <a:lnR>
                      <a:noFill/>
                    </a:lnR>
                    <a:lnT>
                      <a:noFill/>
                    </a:lnT>
                    <a:lnB>
                      <a:noFill/>
                    </a:lnB>
                    <a:solidFill>
                      <a:srgbClr val="DCE6F1"/>
                    </a:solidFill>
                  </a:tcPr>
                </a:tc>
                <a:extLst>
                  <a:ext uri="{0D108BD9-81ED-4DB2-BD59-A6C34878D82A}">
                    <a16:rowId xmlns:a16="http://schemas.microsoft.com/office/drawing/2014/main" xmlns="" val="2132703555"/>
                  </a:ext>
                </a:extLst>
              </a:tr>
            </a:tbl>
          </a:graphicData>
        </a:graphic>
      </p:graphicFrame>
      <p:graphicFrame>
        <p:nvGraphicFramePr>
          <p:cNvPr id="23" name="Tabla 22">
            <a:extLst>
              <a:ext uri="{FF2B5EF4-FFF2-40B4-BE49-F238E27FC236}">
                <a16:creationId xmlns:a16="http://schemas.microsoft.com/office/drawing/2014/main" xmlns="" id="{1A907AD2-F6E4-80A8-CCCF-0FF4136F9C94}"/>
              </a:ext>
            </a:extLst>
          </p:cNvPr>
          <p:cNvGraphicFramePr>
            <a:graphicFrameLocks noGrp="1"/>
          </p:cNvGraphicFramePr>
          <p:nvPr>
            <p:extLst>
              <p:ext uri="{D42A27DB-BD31-4B8C-83A1-F6EECF244321}">
                <p14:modId xmlns:p14="http://schemas.microsoft.com/office/powerpoint/2010/main" val="1906931971"/>
              </p:ext>
            </p:extLst>
          </p:nvPr>
        </p:nvGraphicFramePr>
        <p:xfrm>
          <a:off x="3317170" y="4448539"/>
          <a:ext cx="3098800" cy="344806"/>
        </p:xfrm>
        <a:graphic>
          <a:graphicData uri="http://schemas.openxmlformats.org/drawingml/2006/table">
            <a:tbl>
              <a:tblPr/>
              <a:tblGrid>
                <a:gridCol w="1155700">
                  <a:extLst>
                    <a:ext uri="{9D8B030D-6E8A-4147-A177-3AD203B41FA5}">
                      <a16:colId xmlns:a16="http://schemas.microsoft.com/office/drawing/2014/main" xmlns="" val="1320275686"/>
                    </a:ext>
                  </a:extLst>
                </a:gridCol>
                <a:gridCol w="647700">
                  <a:extLst>
                    <a:ext uri="{9D8B030D-6E8A-4147-A177-3AD203B41FA5}">
                      <a16:colId xmlns:a16="http://schemas.microsoft.com/office/drawing/2014/main" xmlns="" val="4265464329"/>
                    </a:ext>
                  </a:extLst>
                </a:gridCol>
                <a:gridCol w="647700">
                  <a:extLst>
                    <a:ext uri="{9D8B030D-6E8A-4147-A177-3AD203B41FA5}">
                      <a16:colId xmlns:a16="http://schemas.microsoft.com/office/drawing/2014/main" xmlns="" val="4020017179"/>
                    </a:ext>
                  </a:extLst>
                </a:gridCol>
                <a:gridCol w="647700">
                  <a:extLst>
                    <a:ext uri="{9D8B030D-6E8A-4147-A177-3AD203B41FA5}">
                      <a16:colId xmlns:a16="http://schemas.microsoft.com/office/drawing/2014/main" xmlns="" val="151746057"/>
                    </a:ext>
                  </a:extLst>
                </a:gridCol>
              </a:tblGrid>
              <a:tr h="165735">
                <a:tc>
                  <a:txBody>
                    <a:bodyPr/>
                    <a:lstStyle/>
                    <a:p>
                      <a:pPr algn="l" fontAlgn="b"/>
                      <a:r>
                        <a:rPr lang="es-CL" sz="1100" b="0" i="0" u="none" strike="noStrike">
                          <a:solidFill>
                            <a:srgbClr val="FFFFFF"/>
                          </a:solidFill>
                          <a:effectLst/>
                          <a:latin typeface="Calibri" panose="020F0502020204030204" pitchFamily="34" charset="0"/>
                        </a:rPr>
                        <a:t> </a:t>
                      </a:r>
                    </a:p>
                  </a:txBody>
                  <a:tcPr marL="4763" marR="4763" marT="4763" marB="0" anchor="b">
                    <a:lnL>
                      <a:noFill/>
                    </a:lnL>
                    <a:lnR>
                      <a:noFill/>
                    </a:lnR>
                    <a:lnT>
                      <a:noFill/>
                    </a:lnT>
                    <a:lnB>
                      <a:noFill/>
                    </a:lnB>
                    <a:solidFill>
                      <a:srgbClr val="366092"/>
                    </a:solidFill>
                  </a:tcPr>
                </a:tc>
                <a:tc>
                  <a:txBody>
                    <a:bodyPr/>
                    <a:lstStyle/>
                    <a:p>
                      <a:pPr algn="ctr" fontAlgn="b"/>
                      <a:r>
                        <a:rPr lang="es-CL" sz="1100" b="0" i="0" u="none" strike="noStrike">
                          <a:solidFill>
                            <a:srgbClr val="FFFFFF"/>
                          </a:solidFill>
                          <a:effectLst/>
                          <a:latin typeface="Calibri" panose="020F0502020204030204" pitchFamily="34" charset="0"/>
                        </a:rPr>
                        <a:t>18 a 34 </a:t>
                      </a:r>
                    </a:p>
                  </a:txBody>
                  <a:tcPr marL="4763" marR="4763" marT="4763" marB="0" anchor="b">
                    <a:lnL>
                      <a:noFill/>
                    </a:lnL>
                    <a:lnR>
                      <a:noFill/>
                    </a:lnR>
                    <a:lnT>
                      <a:noFill/>
                    </a:lnT>
                    <a:lnB>
                      <a:noFill/>
                    </a:lnB>
                    <a:solidFill>
                      <a:srgbClr val="366092"/>
                    </a:solidFill>
                  </a:tcPr>
                </a:tc>
                <a:tc>
                  <a:txBody>
                    <a:bodyPr/>
                    <a:lstStyle/>
                    <a:p>
                      <a:pPr algn="ctr" fontAlgn="b"/>
                      <a:r>
                        <a:rPr lang="es-CL" sz="1100" b="0" i="0" u="none" strike="noStrike">
                          <a:solidFill>
                            <a:srgbClr val="FFFFFF"/>
                          </a:solidFill>
                          <a:effectLst/>
                          <a:latin typeface="Calibri" panose="020F0502020204030204" pitchFamily="34" charset="0"/>
                        </a:rPr>
                        <a:t>35 a 54</a:t>
                      </a:r>
                    </a:p>
                  </a:txBody>
                  <a:tcPr marL="4763" marR="4763" marT="4763" marB="0" anchor="b">
                    <a:lnL>
                      <a:noFill/>
                    </a:lnL>
                    <a:lnR>
                      <a:noFill/>
                    </a:lnR>
                    <a:lnT>
                      <a:noFill/>
                    </a:lnT>
                    <a:lnB>
                      <a:noFill/>
                    </a:lnB>
                    <a:solidFill>
                      <a:srgbClr val="366092"/>
                    </a:solidFill>
                  </a:tcPr>
                </a:tc>
                <a:tc>
                  <a:txBody>
                    <a:bodyPr/>
                    <a:lstStyle/>
                    <a:p>
                      <a:pPr algn="ctr" fontAlgn="b"/>
                      <a:r>
                        <a:rPr lang="es-CL" sz="1100" b="0" i="0" u="none" strike="noStrike">
                          <a:solidFill>
                            <a:srgbClr val="FFFFFF"/>
                          </a:solidFill>
                          <a:effectLst/>
                          <a:latin typeface="Calibri" panose="020F0502020204030204" pitchFamily="34" charset="0"/>
                        </a:rPr>
                        <a:t>55 o más</a:t>
                      </a:r>
                    </a:p>
                  </a:txBody>
                  <a:tcPr marL="4763" marR="4763" marT="4763" marB="0" anchor="b">
                    <a:lnL>
                      <a:noFill/>
                    </a:lnL>
                    <a:lnR>
                      <a:noFill/>
                    </a:lnR>
                    <a:lnT>
                      <a:noFill/>
                    </a:lnT>
                    <a:lnB>
                      <a:noFill/>
                    </a:lnB>
                    <a:solidFill>
                      <a:srgbClr val="366092"/>
                    </a:solidFill>
                  </a:tcPr>
                </a:tc>
                <a:extLst>
                  <a:ext uri="{0D108BD9-81ED-4DB2-BD59-A6C34878D82A}">
                    <a16:rowId xmlns:a16="http://schemas.microsoft.com/office/drawing/2014/main" xmlns="" val="2172059691"/>
                  </a:ext>
                </a:extLst>
              </a:tr>
              <a:tr h="165735">
                <a:tc>
                  <a:txBody>
                    <a:bodyPr/>
                    <a:lstStyle/>
                    <a:p>
                      <a:pPr algn="l" fontAlgn="b"/>
                      <a:r>
                        <a:rPr lang="es-CL" sz="1100" b="0" i="0" u="none" strike="noStrike">
                          <a:solidFill>
                            <a:srgbClr val="000000"/>
                          </a:solidFill>
                          <a:effectLst/>
                          <a:latin typeface="Calibri" panose="020F0502020204030204" pitchFamily="34" charset="0"/>
                        </a:rPr>
                        <a:t>Edad</a:t>
                      </a:r>
                    </a:p>
                  </a:txBody>
                  <a:tcPr marL="4763" marR="4763" marT="4763" marB="0" anchor="b">
                    <a:lnL>
                      <a:noFill/>
                    </a:lnL>
                    <a:lnR>
                      <a:noFill/>
                    </a:lnR>
                    <a:lnT>
                      <a:noFill/>
                    </a:lnT>
                    <a:lnB>
                      <a:noFill/>
                    </a:lnB>
                    <a:solidFill>
                      <a:srgbClr val="DCE6F1"/>
                    </a:solidFill>
                  </a:tcPr>
                </a:tc>
                <a:tc>
                  <a:txBody>
                    <a:bodyPr/>
                    <a:lstStyle/>
                    <a:p>
                      <a:pPr algn="ctr" fontAlgn="b"/>
                      <a:r>
                        <a:rPr lang="es-CL" sz="1100" b="0" i="0" u="none" strike="noStrike">
                          <a:solidFill>
                            <a:srgbClr val="000000"/>
                          </a:solidFill>
                          <a:effectLst/>
                          <a:latin typeface="Calibri" panose="020F0502020204030204" pitchFamily="34" charset="0"/>
                        </a:rPr>
                        <a:t>35%</a:t>
                      </a:r>
                    </a:p>
                  </a:txBody>
                  <a:tcPr marL="4763" marR="4763" marT="4763" marB="0" anchor="b">
                    <a:lnL>
                      <a:noFill/>
                    </a:lnL>
                    <a:lnR>
                      <a:noFill/>
                    </a:lnR>
                    <a:lnT>
                      <a:noFill/>
                    </a:lnT>
                    <a:lnB>
                      <a:noFill/>
                    </a:lnB>
                    <a:solidFill>
                      <a:srgbClr val="DCE6F1"/>
                    </a:solidFill>
                  </a:tcPr>
                </a:tc>
                <a:tc>
                  <a:txBody>
                    <a:bodyPr/>
                    <a:lstStyle/>
                    <a:p>
                      <a:pPr algn="ctr" fontAlgn="b"/>
                      <a:r>
                        <a:rPr lang="es-CL" sz="1100" b="0" i="0" u="none" strike="noStrike">
                          <a:solidFill>
                            <a:srgbClr val="000000"/>
                          </a:solidFill>
                          <a:effectLst/>
                          <a:latin typeface="Calibri" panose="020F0502020204030204" pitchFamily="34" charset="0"/>
                        </a:rPr>
                        <a:t>35%</a:t>
                      </a:r>
                    </a:p>
                  </a:txBody>
                  <a:tcPr marL="4763" marR="4763" marT="4763" marB="0" anchor="b">
                    <a:lnL>
                      <a:noFill/>
                    </a:lnL>
                    <a:lnR>
                      <a:noFill/>
                    </a:lnR>
                    <a:lnT>
                      <a:noFill/>
                    </a:lnT>
                    <a:lnB>
                      <a:noFill/>
                    </a:lnB>
                    <a:solidFill>
                      <a:srgbClr val="DCE6F1"/>
                    </a:solidFill>
                  </a:tcPr>
                </a:tc>
                <a:tc>
                  <a:txBody>
                    <a:bodyPr/>
                    <a:lstStyle/>
                    <a:p>
                      <a:pPr algn="ctr" fontAlgn="b"/>
                      <a:r>
                        <a:rPr lang="es-CL" sz="1100" b="0" i="0" u="none" strike="noStrike" dirty="0">
                          <a:solidFill>
                            <a:srgbClr val="000000"/>
                          </a:solidFill>
                          <a:effectLst/>
                          <a:latin typeface="Calibri" panose="020F0502020204030204" pitchFamily="34" charset="0"/>
                        </a:rPr>
                        <a:t>30%</a:t>
                      </a:r>
                    </a:p>
                  </a:txBody>
                  <a:tcPr marL="4763" marR="4763" marT="4763" marB="0" anchor="b">
                    <a:lnL>
                      <a:noFill/>
                    </a:lnL>
                    <a:lnR>
                      <a:noFill/>
                    </a:lnR>
                    <a:lnT>
                      <a:noFill/>
                    </a:lnT>
                    <a:lnB>
                      <a:noFill/>
                    </a:lnB>
                    <a:solidFill>
                      <a:srgbClr val="DCE6F1"/>
                    </a:solidFill>
                  </a:tcPr>
                </a:tc>
                <a:extLst>
                  <a:ext uri="{0D108BD9-81ED-4DB2-BD59-A6C34878D82A}">
                    <a16:rowId xmlns:a16="http://schemas.microsoft.com/office/drawing/2014/main" xmlns="" val="4233586568"/>
                  </a:ext>
                </a:extLst>
              </a:tr>
            </a:tbl>
          </a:graphicData>
        </a:graphic>
      </p:graphicFrame>
      <p:graphicFrame>
        <p:nvGraphicFramePr>
          <p:cNvPr id="24" name="Tabla 23">
            <a:extLst>
              <a:ext uri="{FF2B5EF4-FFF2-40B4-BE49-F238E27FC236}">
                <a16:creationId xmlns:a16="http://schemas.microsoft.com/office/drawing/2014/main" xmlns="" id="{D4074199-1A63-B4E5-4C88-913A9465198F}"/>
              </a:ext>
            </a:extLst>
          </p:cNvPr>
          <p:cNvGraphicFramePr>
            <a:graphicFrameLocks noGrp="1"/>
          </p:cNvGraphicFramePr>
          <p:nvPr/>
        </p:nvGraphicFramePr>
        <p:xfrm>
          <a:off x="7275689" y="4434319"/>
          <a:ext cx="2451100" cy="353378"/>
        </p:xfrm>
        <a:graphic>
          <a:graphicData uri="http://schemas.openxmlformats.org/drawingml/2006/table">
            <a:tbl>
              <a:tblPr/>
              <a:tblGrid>
                <a:gridCol w="1155700">
                  <a:extLst>
                    <a:ext uri="{9D8B030D-6E8A-4147-A177-3AD203B41FA5}">
                      <a16:colId xmlns:a16="http://schemas.microsoft.com/office/drawing/2014/main" xmlns="" val="3248812280"/>
                    </a:ext>
                  </a:extLst>
                </a:gridCol>
                <a:gridCol w="647700">
                  <a:extLst>
                    <a:ext uri="{9D8B030D-6E8A-4147-A177-3AD203B41FA5}">
                      <a16:colId xmlns:a16="http://schemas.microsoft.com/office/drawing/2014/main" xmlns="" val="3293519809"/>
                    </a:ext>
                  </a:extLst>
                </a:gridCol>
                <a:gridCol w="647700">
                  <a:extLst>
                    <a:ext uri="{9D8B030D-6E8A-4147-A177-3AD203B41FA5}">
                      <a16:colId xmlns:a16="http://schemas.microsoft.com/office/drawing/2014/main" xmlns="" val="588753386"/>
                    </a:ext>
                  </a:extLst>
                </a:gridCol>
              </a:tblGrid>
              <a:tr h="165735">
                <a:tc>
                  <a:txBody>
                    <a:bodyPr/>
                    <a:lstStyle/>
                    <a:p>
                      <a:pPr algn="l" fontAlgn="b"/>
                      <a:r>
                        <a:rPr lang="es-CL" sz="1100" b="0" i="0" u="none" strike="noStrike">
                          <a:solidFill>
                            <a:srgbClr val="FFFFFF"/>
                          </a:solidFill>
                          <a:effectLst/>
                          <a:latin typeface="Calibri" panose="020F0502020204030204" pitchFamily="34" charset="0"/>
                        </a:rPr>
                        <a:t> </a:t>
                      </a:r>
                    </a:p>
                  </a:txBody>
                  <a:tcPr marL="4763" marR="4763" marT="4763" marB="0" anchor="b">
                    <a:lnL>
                      <a:noFill/>
                    </a:lnL>
                    <a:lnR>
                      <a:noFill/>
                    </a:lnR>
                    <a:lnT>
                      <a:noFill/>
                    </a:lnT>
                    <a:lnB>
                      <a:noFill/>
                    </a:lnB>
                    <a:solidFill>
                      <a:srgbClr val="366092"/>
                    </a:solidFill>
                  </a:tcPr>
                </a:tc>
                <a:tc>
                  <a:txBody>
                    <a:bodyPr/>
                    <a:lstStyle/>
                    <a:p>
                      <a:pPr algn="ctr" fontAlgn="b"/>
                      <a:r>
                        <a:rPr lang="es-CL" sz="1100" b="0" i="0" u="none" strike="noStrike">
                          <a:solidFill>
                            <a:srgbClr val="FFFFFF"/>
                          </a:solidFill>
                          <a:effectLst/>
                          <a:latin typeface="Calibri" panose="020F0502020204030204" pitchFamily="34" charset="0"/>
                        </a:rPr>
                        <a:t>Hombre</a:t>
                      </a:r>
                    </a:p>
                  </a:txBody>
                  <a:tcPr marL="4763" marR="4763" marT="4763" marB="0" anchor="b">
                    <a:lnL>
                      <a:noFill/>
                    </a:lnL>
                    <a:lnR>
                      <a:noFill/>
                    </a:lnR>
                    <a:lnT>
                      <a:noFill/>
                    </a:lnT>
                    <a:lnB>
                      <a:noFill/>
                    </a:lnB>
                    <a:solidFill>
                      <a:srgbClr val="366092"/>
                    </a:solidFill>
                  </a:tcPr>
                </a:tc>
                <a:tc>
                  <a:txBody>
                    <a:bodyPr/>
                    <a:lstStyle/>
                    <a:p>
                      <a:pPr algn="ctr" fontAlgn="b"/>
                      <a:r>
                        <a:rPr lang="es-CL" sz="1100" b="0" i="0" u="none" strike="noStrike">
                          <a:solidFill>
                            <a:srgbClr val="FFFFFF"/>
                          </a:solidFill>
                          <a:effectLst/>
                          <a:latin typeface="Calibri" panose="020F0502020204030204" pitchFamily="34" charset="0"/>
                        </a:rPr>
                        <a:t>Mujer</a:t>
                      </a:r>
                    </a:p>
                  </a:txBody>
                  <a:tcPr marL="4763" marR="4763" marT="4763" marB="0" anchor="b">
                    <a:lnL>
                      <a:noFill/>
                    </a:lnL>
                    <a:lnR>
                      <a:noFill/>
                    </a:lnR>
                    <a:lnT>
                      <a:noFill/>
                    </a:lnT>
                    <a:lnB>
                      <a:noFill/>
                    </a:lnB>
                    <a:solidFill>
                      <a:srgbClr val="366092"/>
                    </a:solidFill>
                  </a:tcPr>
                </a:tc>
                <a:extLst>
                  <a:ext uri="{0D108BD9-81ED-4DB2-BD59-A6C34878D82A}">
                    <a16:rowId xmlns:a16="http://schemas.microsoft.com/office/drawing/2014/main" xmlns="" val="1097242114"/>
                  </a:ext>
                </a:extLst>
              </a:tr>
              <a:tr h="180975">
                <a:tc>
                  <a:txBody>
                    <a:bodyPr/>
                    <a:lstStyle/>
                    <a:p>
                      <a:pPr algn="l" fontAlgn="b"/>
                      <a:r>
                        <a:rPr lang="es-CL" sz="1100" b="0" i="0" u="none" strike="noStrike">
                          <a:solidFill>
                            <a:srgbClr val="000000"/>
                          </a:solidFill>
                          <a:effectLst/>
                          <a:latin typeface="Calibri" panose="020F0502020204030204" pitchFamily="34" charset="0"/>
                        </a:rPr>
                        <a:t>Sexo</a:t>
                      </a:r>
                    </a:p>
                  </a:txBody>
                  <a:tcPr marL="4763" marR="4763" marT="4763" marB="0" anchor="b">
                    <a:lnL>
                      <a:noFill/>
                    </a:lnL>
                    <a:lnR>
                      <a:noFill/>
                    </a:lnR>
                    <a:lnT>
                      <a:noFill/>
                    </a:lnT>
                    <a:lnB>
                      <a:noFill/>
                    </a:lnB>
                    <a:solidFill>
                      <a:srgbClr val="DCE6F1"/>
                    </a:solidFill>
                  </a:tcPr>
                </a:tc>
                <a:tc>
                  <a:txBody>
                    <a:bodyPr/>
                    <a:lstStyle/>
                    <a:p>
                      <a:pPr algn="ctr" fontAlgn="b"/>
                      <a:r>
                        <a:rPr lang="es-CL" sz="1100" b="0" i="0" u="none" strike="noStrike">
                          <a:solidFill>
                            <a:srgbClr val="000000"/>
                          </a:solidFill>
                          <a:effectLst/>
                          <a:latin typeface="Calibri" panose="020F0502020204030204" pitchFamily="34" charset="0"/>
                        </a:rPr>
                        <a:t>49%</a:t>
                      </a:r>
                    </a:p>
                  </a:txBody>
                  <a:tcPr marL="4763" marR="4763" marT="4763" marB="0" anchor="b">
                    <a:lnL>
                      <a:noFill/>
                    </a:lnL>
                    <a:lnR>
                      <a:noFill/>
                    </a:lnR>
                    <a:lnT>
                      <a:noFill/>
                    </a:lnT>
                    <a:lnB>
                      <a:noFill/>
                    </a:lnB>
                    <a:solidFill>
                      <a:srgbClr val="DCE6F1"/>
                    </a:solidFill>
                  </a:tcPr>
                </a:tc>
                <a:tc>
                  <a:txBody>
                    <a:bodyPr/>
                    <a:lstStyle/>
                    <a:p>
                      <a:pPr algn="ctr" fontAlgn="b"/>
                      <a:r>
                        <a:rPr lang="es-CL" sz="1100" b="0" i="0" u="none" strike="noStrike" dirty="0">
                          <a:solidFill>
                            <a:srgbClr val="000000"/>
                          </a:solidFill>
                          <a:effectLst/>
                          <a:latin typeface="Calibri" panose="020F0502020204030204" pitchFamily="34" charset="0"/>
                        </a:rPr>
                        <a:t>51%</a:t>
                      </a:r>
                    </a:p>
                  </a:txBody>
                  <a:tcPr marL="4763" marR="4763" marT="4763" marB="0" anchor="b">
                    <a:lnL>
                      <a:noFill/>
                    </a:lnL>
                    <a:lnR>
                      <a:noFill/>
                    </a:lnR>
                    <a:lnT>
                      <a:noFill/>
                    </a:lnT>
                    <a:lnB>
                      <a:noFill/>
                    </a:lnB>
                    <a:solidFill>
                      <a:srgbClr val="DCE6F1"/>
                    </a:solidFill>
                  </a:tcPr>
                </a:tc>
                <a:extLst>
                  <a:ext uri="{0D108BD9-81ED-4DB2-BD59-A6C34878D82A}">
                    <a16:rowId xmlns:a16="http://schemas.microsoft.com/office/drawing/2014/main" xmlns="" val="1346177593"/>
                  </a:ext>
                </a:extLst>
              </a:tr>
            </a:tbl>
          </a:graphicData>
        </a:graphic>
      </p:graphicFrame>
    </p:spTree>
    <p:extLst>
      <p:ext uri="{BB962C8B-B14F-4D97-AF65-F5344CB8AC3E}">
        <p14:creationId xmlns:p14="http://schemas.microsoft.com/office/powerpoint/2010/main" val="332118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01</a:t>
            </a:r>
            <a:endParaRPr lang="es-ES" dirty="0"/>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2" name="Rectángulo 11">
            <a:extLst>
              <a:ext uri="{FF2B5EF4-FFF2-40B4-BE49-F238E27FC236}">
                <a16:creationId xmlns:a16="http://schemas.microsoft.com/office/drawing/2014/main" xmlns="" id="{AF2CA618-F328-9C59-8899-D94E517D0026}"/>
              </a:ext>
            </a:extLst>
          </p:cNvPr>
          <p:cNvSpPr/>
          <p:nvPr/>
        </p:nvSpPr>
        <p:spPr>
          <a:xfrm>
            <a:off x="-11722" y="0"/>
            <a:ext cx="3276600" cy="6858000"/>
          </a:xfrm>
          <a:prstGeom prst="rect">
            <a:avLst/>
          </a:prstGeom>
          <a:solidFill>
            <a:srgbClr val="272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solidFill>
                <a:srgbClr val="272628"/>
              </a:solidFill>
            </a:endParaRPr>
          </a:p>
        </p:txBody>
      </p:sp>
      <p:cxnSp>
        <p:nvCxnSpPr>
          <p:cNvPr id="13" name="Conector recto 12">
            <a:extLst>
              <a:ext uri="{FF2B5EF4-FFF2-40B4-BE49-F238E27FC236}">
                <a16:creationId xmlns:a16="http://schemas.microsoft.com/office/drawing/2014/main" xmlns="" id="{B4E519AF-0109-0C36-DD67-73E23CEB8BAA}"/>
              </a:ext>
            </a:extLst>
          </p:cNvPr>
          <p:cNvCxnSpPr>
            <a:cxnSpLocks/>
          </p:cNvCxnSpPr>
          <p:nvPr/>
        </p:nvCxnSpPr>
        <p:spPr>
          <a:xfrm>
            <a:off x="660401" y="52662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Marcador de texto 2">
            <a:extLst>
              <a:ext uri="{FF2B5EF4-FFF2-40B4-BE49-F238E27FC236}">
                <a16:creationId xmlns:a16="http://schemas.microsoft.com/office/drawing/2014/main" xmlns="" id="{18F891E3-DB2B-A6B2-85CF-2801741F11B5}"/>
              </a:ext>
            </a:extLst>
          </p:cNvPr>
          <p:cNvSpPr txBox="1">
            <a:spLocks/>
          </p:cNvSpPr>
          <p:nvPr/>
        </p:nvSpPr>
        <p:spPr>
          <a:xfrm>
            <a:off x="563944" y="57183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dirty="0"/>
              <a:t>Resultados</a:t>
            </a:r>
          </a:p>
        </p:txBody>
      </p:sp>
      <p:sp>
        <p:nvSpPr>
          <p:cNvPr id="15" name="Marcador de texto 3">
            <a:extLst>
              <a:ext uri="{FF2B5EF4-FFF2-40B4-BE49-F238E27FC236}">
                <a16:creationId xmlns:a16="http://schemas.microsoft.com/office/drawing/2014/main" xmlns="" id="{FCAC6C3E-5C6C-7BF1-79D7-3AEEF18C09E1}"/>
              </a:ext>
            </a:extLst>
          </p:cNvPr>
          <p:cNvSpPr txBox="1">
            <a:spLocks/>
          </p:cNvSpPr>
          <p:nvPr/>
        </p:nvSpPr>
        <p:spPr>
          <a:xfrm>
            <a:off x="197829" y="2827184"/>
            <a:ext cx="4031271" cy="2060082"/>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20000" dirty="0"/>
              <a:t>02</a:t>
            </a:r>
          </a:p>
        </p:txBody>
      </p:sp>
      <p:pic>
        <p:nvPicPr>
          <p:cNvPr id="16" name="Imagen 15">
            <a:extLst>
              <a:ext uri="{FF2B5EF4-FFF2-40B4-BE49-F238E27FC236}">
                <a16:creationId xmlns:a16="http://schemas.microsoft.com/office/drawing/2014/main" xmlns="" id="{BCC16A3D-2C39-A949-F9B0-A875472BF648}"/>
              </a:ext>
            </a:extLst>
          </p:cNvPr>
          <p:cNvPicPr>
            <a:picLocks noChangeAspect="1"/>
          </p:cNvPicPr>
          <p:nvPr/>
        </p:nvPicPr>
        <p:blipFill>
          <a:blip r:embed="rId2"/>
          <a:stretch>
            <a:fillRect/>
          </a:stretch>
        </p:blipFill>
        <p:spPr>
          <a:xfrm>
            <a:off x="403826" y="415616"/>
            <a:ext cx="828075" cy="529048"/>
          </a:xfrm>
          <a:prstGeom prst="rect">
            <a:avLst/>
          </a:prstGeom>
        </p:spPr>
      </p:pic>
      <p:pic>
        <p:nvPicPr>
          <p:cNvPr id="17" name="Picture 2">
            <a:extLst>
              <a:ext uri="{FF2B5EF4-FFF2-40B4-BE49-F238E27FC236}">
                <a16:creationId xmlns:a16="http://schemas.microsoft.com/office/drawing/2014/main" xmlns="" id="{0A2783C3-80B3-0481-EFE7-7927F8FC6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840" y="1498940"/>
            <a:ext cx="7977517" cy="4503438"/>
          </a:xfrm>
          <a:prstGeom prst="rect">
            <a:avLst/>
          </a:prstGeom>
        </p:spPr>
      </p:pic>
    </p:spTree>
    <p:extLst>
      <p:ext uri="{BB962C8B-B14F-4D97-AF65-F5344CB8AC3E}">
        <p14:creationId xmlns:p14="http://schemas.microsoft.com/office/powerpoint/2010/main" val="419222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01</a:t>
            </a:r>
            <a:endParaRPr lang="es-ES" dirty="0"/>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2" name="Rectángulo 11">
            <a:extLst>
              <a:ext uri="{FF2B5EF4-FFF2-40B4-BE49-F238E27FC236}">
                <a16:creationId xmlns:a16="http://schemas.microsoft.com/office/drawing/2014/main" xmlns="" id="{AF2CA618-F328-9C59-8899-D94E517D0026}"/>
              </a:ext>
            </a:extLst>
          </p:cNvPr>
          <p:cNvSpPr/>
          <p:nvPr/>
        </p:nvSpPr>
        <p:spPr>
          <a:xfrm>
            <a:off x="-11722" y="0"/>
            <a:ext cx="3276600" cy="6858000"/>
          </a:xfrm>
          <a:prstGeom prst="rect">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dirty="0">
              <a:solidFill>
                <a:srgbClr val="272628"/>
              </a:solidFill>
            </a:endParaRPr>
          </a:p>
        </p:txBody>
      </p:sp>
      <p:cxnSp>
        <p:nvCxnSpPr>
          <p:cNvPr id="13" name="Conector recto 12">
            <a:extLst>
              <a:ext uri="{FF2B5EF4-FFF2-40B4-BE49-F238E27FC236}">
                <a16:creationId xmlns:a16="http://schemas.microsoft.com/office/drawing/2014/main" xmlns="" id="{B4E519AF-0109-0C36-DD67-73E23CEB8BAA}"/>
              </a:ext>
            </a:extLst>
          </p:cNvPr>
          <p:cNvCxnSpPr>
            <a:cxnSpLocks/>
          </p:cNvCxnSpPr>
          <p:nvPr/>
        </p:nvCxnSpPr>
        <p:spPr>
          <a:xfrm>
            <a:off x="660401" y="52662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Marcador de texto 2">
            <a:extLst>
              <a:ext uri="{FF2B5EF4-FFF2-40B4-BE49-F238E27FC236}">
                <a16:creationId xmlns:a16="http://schemas.microsoft.com/office/drawing/2014/main" xmlns="" id="{18F891E3-DB2B-A6B2-85CF-2801741F11B5}"/>
              </a:ext>
            </a:extLst>
          </p:cNvPr>
          <p:cNvSpPr txBox="1">
            <a:spLocks/>
          </p:cNvSpPr>
          <p:nvPr/>
        </p:nvSpPr>
        <p:spPr>
          <a:xfrm>
            <a:off x="563944" y="57183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dirty="0"/>
              <a:t>Disputas por PGU y Pacto Fiscal</a:t>
            </a:r>
          </a:p>
        </p:txBody>
      </p:sp>
      <p:sp>
        <p:nvSpPr>
          <p:cNvPr id="15" name="Marcador de texto 3">
            <a:extLst>
              <a:ext uri="{FF2B5EF4-FFF2-40B4-BE49-F238E27FC236}">
                <a16:creationId xmlns:a16="http://schemas.microsoft.com/office/drawing/2014/main" xmlns="" id="{FCAC6C3E-5C6C-7BF1-79D7-3AEEF18C09E1}"/>
              </a:ext>
            </a:extLst>
          </p:cNvPr>
          <p:cNvSpPr txBox="1">
            <a:spLocks/>
          </p:cNvSpPr>
          <p:nvPr/>
        </p:nvSpPr>
        <p:spPr>
          <a:xfrm>
            <a:off x="197829" y="2827184"/>
            <a:ext cx="3848391" cy="2060082"/>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z="16000" dirty="0"/>
              <a:t>2.1</a:t>
            </a:r>
          </a:p>
        </p:txBody>
      </p:sp>
      <p:pic>
        <p:nvPicPr>
          <p:cNvPr id="16" name="Imagen 15">
            <a:extLst>
              <a:ext uri="{FF2B5EF4-FFF2-40B4-BE49-F238E27FC236}">
                <a16:creationId xmlns:a16="http://schemas.microsoft.com/office/drawing/2014/main" xmlns="" id="{BCC16A3D-2C39-A949-F9B0-A875472BF648}"/>
              </a:ext>
            </a:extLst>
          </p:cNvPr>
          <p:cNvPicPr>
            <a:picLocks noChangeAspect="1"/>
          </p:cNvPicPr>
          <p:nvPr/>
        </p:nvPicPr>
        <p:blipFill>
          <a:blip r:embed="rId2"/>
          <a:stretch>
            <a:fillRect/>
          </a:stretch>
        </p:blipFill>
        <p:spPr>
          <a:xfrm>
            <a:off x="403826" y="415616"/>
            <a:ext cx="828075" cy="529048"/>
          </a:xfrm>
          <a:prstGeom prst="rect">
            <a:avLst/>
          </a:prstGeom>
        </p:spPr>
      </p:pic>
      <p:pic>
        <p:nvPicPr>
          <p:cNvPr id="2" name="Picture 2">
            <a:extLst>
              <a:ext uri="{FF2B5EF4-FFF2-40B4-BE49-F238E27FC236}">
                <a16:creationId xmlns:a16="http://schemas.microsoft.com/office/drawing/2014/main" xmlns="" id="{7367EA93-93B7-E357-8C35-D9F15EB59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840" y="1498940"/>
            <a:ext cx="7977517" cy="4503438"/>
          </a:xfrm>
          <a:prstGeom prst="rect">
            <a:avLst/>
          </a:prstGeom>
        </p:spPr>
      </p:pic>
    </p:spTree>
    <p:extLst>
      <p:ext uri="{BB962C8B-B14F-4D97-AF65-F5344CB8AC3E}">
        <p14:creationId xmlns:p14="http://schemas.microsoft.com/office/powerpoint/2010/main" val="418703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8"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9004572"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PGU | Disputa ministro Marcel y Chile Vamos</a:t>
            </a:r>
            <a:endParaRPr lang="es-ES" sz="2400" b="0" dirty="0">
              <a:solidFill>
                <a:srgbClr val="5E5D60"/>
              </a:solidFill>
            </a:endParaRPr>
          </a:p>
        </p:txBody>
      </p:sp>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3" name="Rectángulo: esquinas redondeadas 12">
            <a:extLst>
              <a:ext uri="{FF2B5EF4-FFF2-40B4-BE49-F238E27FC236}">
                <a16:creationId xmlns:a16="http://schemas.microsoft.com/office/drawing/2014/main" xmlns="" id="{B9572DB1-3F29-DB68-DAF6-7B7169327B5D}"/>
              </a:ext>
            </a:extLst>
          </p:cNvPr>
          <p:cNvSpPr/>
          <p:nvPr/>
        </p:nvSpPr>
        <p:spPr>
          <a:xfrm>
            <a:off x="913162" y="1083046"/>
            <a:ext cx="10291581"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La mayoría (55%) le cree a Chile Vamos.</a:t>
            </a:r>
          </a:p>
        </p:txBody>
      </p:sp>
      <p:sp>
        <p:nvSpPr>
          <p:cNvPr id="16" name="Rectangle 15"/>
          <p:cNvSpPr/>
          <p:nvPr/>
        </p:nvSpPr>
        <p:spPr>
          <a:xfrm>
            <a:off x="731837" y="1850085"/>
            <a:ext cx="10728324" cy="1169551"/>
          </a:xfrm>
          <a:prstGeom prst="rect">
            <a:avLst/>
          </a:prstGeom>
        </p:spPr>
        <p:txBody>
          <a:bodyPr wrap="square">
            <a:spAutoFit/>
          </a:bodyPr>
          <a:lstStyle/>
          <a:p>
            <a:r>
              <a:rPr lang="es-ES_tradnl" sz="1400" dirty="0">
                <a:solidFill>
                  <a:srgbClr val="5E5D60"/>
                </a:solidFill>
                <a:latin typeface="Poppins" charset="0"/>
                <a:ea typeface="Poppins" charset="0"/>
                <a:cs typeface="Poppins" charset="0"/>
              </a:rPr>
              <a:t>Hace unos días, el ministro de hacienda Mario Marcel señaló: “La Pensión Garantizada Universal se legisló en enero de 2022, en los últimos días del gobierno anterior y quedó sin financiamiento para 2022, dentro de todo el ajuste de gastos que tuvimos que hacer tuvimos que generar el financiamiento para la PGU”. Estas declaraciones generaron gran revuelo. Chile Vamos respondió que el ministro falta a la verdad, que la PGU sí tenía financiamiento, y que de otra forma hubiera sido inconstitucional. ¿A quién le cree, al ministro de hacienda Mario Marcel, o a Chile Vamos?</a:t>
            </a:r>
          </a:p>
        </p:txBody>
      </p:sp>
      <p:pic>
        <p:nvPicPr>
          <p:cNvPr id="17" name="Picture 16"/>
          <p:cNvPicPr>
            <a:picLocks noChangeAspect="1"/>
          </p:cNvPicPr>
          <p:nvPr/>
        </p:nvPicPr>
        <p:blipFill>
          <a:blip r:embed="rId4"/>
          <a:stretch>
            <a:fillRect/>
          </a:stretch>
        </p:blipFill>
        <p:spPr>
          <a:xfrm>
            <a:off x="2241549" y="3070346"/>
            <a:ext cx="7708900" cy="3581400"/>
          </a:xfrm>
          <a:prstGeom prst="rect">
            <a:avLst/>
          </a:prstGeom>
        </p:spPr>
      </p:pic>
    </p:spTree>
    <p:extLst>
      <p:ext uri="{BB962C8B-B14F-4D97-AF65-F5344CB8AC3E}">
        <p14:creationId xmlns:p14="http://schemas.microsoft.com/office/powerpoint/2010/main" val="268502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sp>
        <p:nvSpPr>
          <p:cNvPr id="18"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9004572"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Percepción de chantaje por Pacto Fiscal</a:t>
            </a:r>
            <a:endParaRPr lang="es-ES" sz="2400" b="0" dirty="0">
              <a:solidFill>
                <a:srgbClr val="5E5D60"/>
              </a:solidFill>
            </a:endParaRPr>
          </a:p>
        </p:txBody>
      </p:sp>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3" name="Rectángulo: esquinas redondeadas 12">
            <a:extLst>
              <a:ext uri="{FF2B5EF4-FFF2-40B4-BE49-F238E27FC236}">
                <a16:creationId xmlns:a16="http://schemas.microsoft.com/office/drawing/2014/main" xmlns="" id="{B9572DB1-3F29-DB68-DAF6-7B7169327B5D}"/>
              </a:ext>
            </a:extLst>
          </p:cNvPr>
          <p:cNvSpPr/>
          <p:nvPr/>
        </p:nvSpPr>
        <p:spPr>
          <a:xfrm>
            <a:off x="950209" y="1177819"/>
            <a:ext cx="10291581"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La mayoría (59%) considera que es un chantaje.</a:t>
            </a:r>
          </a:p>
        </p:txBody>
      </p:sp>
      <p:sp>
        <p:nvSpPr>
          <p:cNvPr id="16" name="Rectangle 15"/>
          <p:cNvSpPr/>
          <p:nvPr/>
        </p:nvSpPr>
        <p:spPr>
          <a:xfrm>
            <a:off x="743136" y="1900795"/>
            <a:ext cx="10728324" cy="1384995"/>
          </a:xfrm>
          <a:prstGeom prst="rect">
            <a:avLst/>
          </a:prstGeom>
        </p:spPr>
        <p:txBody>
          <a:bodyPr wrap="square">
            <a:spAutoFit/>
          </a:bodyPr>
          <a:lstStyle/>
          <a:p>
            <a:r>
              <a:rPr lang="es-ES_tradnl" sz="1400" dirty="0">
                <a:solidFill>
                  <a:srgbClr val="5E5D60"/>
                </a:solidFill>
                <a:latin typeface="Poppins" charset="0"/>
                <a:ea typeface="Poppins" charset="0"/>
                <a:cs typeface="Poppins" charset="0"/>
              </a:rPr>
              <a:t>El ministro señaló también que "si no se logra (el pacto fiscal), va a ser una gran frustración para el país y significa un riesgo para el país de grandes magnitudes. Si creemos que después del estallido social el país puede seguir adelante sin cambios en materia de gastos, sin mayor esfuerzo tributario, y para algunos sin una nueva Constitución, creo que es una receta para que volvamos a repetir esa experiencia y me parecería trágico". </a:t>
            </a:r>
          </a:p>
          <a:p>
            <a:r>
              <a:rPr lang="es-ES_tradnl" sz="1400" dirty="0">
                <a:solidFill>
                  <a:srgbClr val="5E5D60"/>
                </a:solidFill>
                <a:latin typeface="Poppins" charset="0"/>
                <a:ea typeface="Poppins" charset="0"/>
                <a:cs typeface="Poppins" charset="0"/>
              </a:rPr>
              <a:t>Algunos personeros de la oposición consideraron que plantear que habría un nuevo estallido social si no se logran cambios en las materias mencionadas es un chantaje. ¿Considera Ud. que es un chantaje?</a:t>
            </a:r>
          </a:p>
        </p:txBody>
      </p:sp>
      <p:pic>
        <p:nvPicPr>
          <p:cNvPr id="7" name="Picture 6"/>
          <p:cNvPicPr>
            <a:picLocks noChangeAspect="1"/>
          </p:cNvPicPr>
          <p:nvPr/>
        </p:nvPicPr>
        <p:blipFill>
          <a:blip r:embed="rId4"/>
          <a:stretch>
            <a:fillRect/>
          </a:stretch>
        </p:blipFill>
        <p:spPr>
          <a:xfrm>
            <a:off x="2441701" y="3285790"/>
            <a:ext cx="7331194" cy="3496416"/>
          </a:xfrm>
          <a:prstGeom prst="rect">
            <a:avLst/>
          </a:prstGeom>
        </p:spPr>
      </p:pic>
    </p:spTree>
    <p:extLst>
      <p:ext uri="{BB962C8B-B14F-4D97-AF65-F5344CB8AC3E}">
        <p14:creationId xmlns:p14="http://schemas.microsoft.com/office/powerpoint/2010/main" val="145531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01</a:t>
            </a:r>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3" name="Rectángulo: esquinas redondeadas 12">
            <a:extLst>
              <a:ext uri="{FF2B5EF4-FFF2-40B4-BE49-F238E27FC236}">
                <a16:creationId xmlns:a16="http://schemas.microsoft.com/office/drawing/2014/main" xmlns="" id="{B9572DB1-3F29-DB68-DAF6-7B7169327B5D}"/>
              </a:ext>
            </a:extLst>
          </p:cNvPr>
          <p:cNvSpPr/>
          <p:nvPr/>
        </p:nvSpPr>
        <p:spPr>
          <a:xfrm>
            <a:off x="950209" y="1177819"/>
            <a:ext cx="10291581"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La mayoría (62%) cree que no habrá un nuevo estallido social, independiente de si se logra o no un pacto fiscal.</a:t>
            </a:r>
          </a:p>
        </p:txBody>
      </p:sp>
      <p:sp>
        <p:nvSpPr>
          <p:cNvPr id="16"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9004572"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Pacto Fiscal | Nuevo estallido social</a:t>
            </a:r>
            <a:endParaRPr lang="es-ES" sz="2400" b="0" dirty="0">
              <a:solidFill>
                <a:srgbClr val="5E5D60"/>
              </a:solidFill>
            </a:endParaRPr>
          </a:p>
        </p:txBody>
      </p:sp>
      <p:pic>
        <p:nvPicPr>
          <p:cNvPr id="12" name="Picture 11"/>
          <p:cNvPicPr>
            <a:picLocks noChangeAspect="1"/>
          </p:cNvPicPr>
          <p:nvPr/>
        </p:nvPicPr>
        <p:blipFill>
          <a:blip r:embed="rId4"/>
          <a:stretch>
            <a:fillRect/>
          </a:stretch>
        </p:blipFill>
        <p:spPr>
          <a:xfrm>
            <a:off x="1726891" y="2098163"/>
            <a:ext cx="8738218" cy="4427537"/>
          </a:xfrm>
          <a:prstGeom prst="rect">
            <a:avLst/>
          </a:prstGeom>
        </p:spPr>
      </p:pic>
    </p:spTree>
    <p:extLst>
      <p:ext uri="{BB962C8B-B14F-4D97-AF65-F5344CB8AC3E}">
        <p14:creationId xmlns:p14="http://schemas.microsoft.com/office/powerpoint/2010/main" val="382185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ítulo 8">
            <a:extLst>
              <a:ext uri="{FF2B5EF4-FFF2-40B4-BE49-F238E27FC236}">
                <a16:creationId xmlns:a16="http://schemas.microsoft.com/office/drawing/2014/main" xmlns="" id="{117DC065-CEEC-EBFB-159D-DACF1525856C}"/>
              </a:ext>
            </a:extLst>
          </p:cNvPr>
          <p:cNvSpPr txBox="1">
            <a:spLocks/>
          </p:cNvSpPr>
          <p:nvPr/>
        </p:nvSpPr>
        <p:spPr>
          <a:xfrm>
            <a:off x="234954" y="2518019"/>
            <a:ext cx="2279650" cy="2375718"/>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1800" b="1" i="0" kern="1200">
                <a:solidFill>
                  <a:schemeClr val="tx1"/>
                </a:solidFill>
                <a:latin typeface="Poppins SemiBold" pitchFamily="2" charset="77"/>
                <a:ea typeface="+mj-ea"/>
                <a:cs typeface="Poppins SemiBold" pitchFamily="2" charset="77"/>
              </a:defRPr>
            </a:lvl1pPr>
          </a:lstStyle>
          <a:p>
            <a:r>
              <a:rPr lang="es-ES" sz="15000" dirty="0">
                <a:solidFill>
                  <a:schemeClr val="bg1"/>
                </a:solidFill>
              </a:rPr>
              <a:t>01</a:t>
            </a:r>
          </a:p>
        </p:txBody>
      </p:sp>
      <p:cxnSp>
        <p:nvCxnSpPr>
          <p:cNvPr id="4" name="Conector recto 3">
            <a:extLst>
              <a:ext uri="{FF2B5EF4-FFF2-40B4-BE49-F238E27FC236}">
                <a16:creationId xmlns:a16="http://schemas.microsoft.com/office/drawing/2014/main" xmlns="" id="{2E525174-43C1-544B-A520-E342EFBEE8CF}"/>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F7BE0921-930D-DCAE-BF0D-68BC1EF06DC5}"/>
              </a:ext>
            </a:extLst>
          </p:cNvPr>
          <p:cNvPicPr>
            <a:picLocks noChangeAspect="1"/>
          </p:cNvPicPr>
          <p:nvPr/>
        </p:nvPicPr>
        <p:blipFill>
          <a:blip r:embed="rId2"/>
          <a:stretch>
            <a:fillRect/>
          </a:stretch>
        </p:blipFill>
        <p:spPr>
          <a:xfrm>
            <a:off x="292105" y="429744"/>
            <a:ext cx="621057" cy="529048"/>
          </a:xfrm>
          <a:prstGeom prst="rect">
            <a:avLst/>
          </a:prstGeom>
        </p:spPr>
      </p:pic>
      <p:sp>
        <p:nvSpPr>
          <p:cNvPr id="6" name="Marcador de texto 2">
            <a:extLst>
              <a:ext uri="{FF2B5EF4-FFF2-40B4-BE49-F238E27FC236}">
                <a16:creationId xmlns:a16="http://schemas.microsoft.com/office/drawing/2014/main" xmlns="" id="{86C6627F-63E4-B69F-F10D-5C11E3865CEB}"/>
              </a:ext>
            </a:extLst>
          </p:cNvPr>
          <p:cNvSpPr txBox="1">
            <a:spLocks/>
          </p:cNvSpPr>
          <p:nvPr/>
        </p:nvSpPr>
        <p:spPr>
          <a:xfrm>
            <a:off x="449643" y="5413538"/>
            <a:ext cx="2430068" cy="436440"/>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cxnSp>
        <p:nvCxnSpPr>
          <p:cNvPr id="8" name="Conector recto 7">
            <a:extLst>
              <a:ext uri="{FF2B5EF4-FFF2-40B4-BE49-F238E27FC236}">
                <a16:creationId xmlns:a16="http://schemas.microsoft.com/office/drawing/2014/main" xmlns="" id="{39FD6D4F-828A-D0E5-C5D0-31CFEF9F710B}"/>
              </a:ext>
            </a:extLst>
          </p:cNvPr>
          <p:cNvCxnSpPr>
            <a:cxnSpLocks/>
          </p:cNvCxnSpPr>
          <p:nvPr/>
        </p:nvCxnSpPr>
        <p:spPr>
          <a:xfrm>
            <a:off x="508001" y="5113866"/>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arcador de texto 2">
            <a:extLst>
              <a:ext uri="{FF2B5EF4-FFF2-40B4-BE49-F238E27FC236}">
                <a16:creationId xmlns:a16="http://schemas.microsoft.com/office/drawing/2014/main" xmlns="" id="{928DD31F-49C8-E802-AE2F-00CC6386041C}"/>
              </a:ext>
            </a:extLst>
          </p:cNvPr>
          <p:cNvSpPr txBox="1">
            <a:spLocks/>
          </p:cNvSpPr>
          <p:nvPr/>
        </p:nvSpPr>
        <p:spPr>
          <a:xfrm>
            <a:off x="411544" y="5565938"/>
            <a:ext cx="2430068" cy="436440"/>
          </a:xfrm>
          <a:prstGeom prst="rect">
            <a:avLst/>
          </a:prstGeom>
        </p:spPr>
        <p:txBody>
          <a:bodyPr vert="horz" lIns="91440" tIns="45720" rIns="91440" bIns="45720" rtlCol="0" anchor="ctr"/>
          <a:lstStyle>
            <a:defPPr>
              <a:defRPr lang="es-ES"/>
            </a:defPPr>
            <a:lvl1pPr marL="0" indent="0" algn="ctr" defTabSz="914400" rtl="0" eaLnBrk="1" latinLnBrk="0" hangingPunct="1">
              <a:buNone/>
              <a:defRPr sz="225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Título Portadilla</a:t>
            </a:r>
            <a:endParaRPr lang="es-ES" dirty="0"/>
          </a:p>
        </p:txBody>
      </p:sp>
      <p:sp>
        <p:nvSpPr>
          <p:cNvPr id="10" name="Marcador de texto 3">
            <a:extLst>
              <a:ext uri="{FF2B5EF4-FFF2-40B4-BE49-F238E27FC236}">
                <a16:creationId xmlns:a16="http://schemas.microsoft.com/office/drawing/2014/main" xmlns="" id="{DCBDFF15-BA39-01FD-D552-86B05B4E5B93}"/>
              </a:ext>
            </a:extLst>
          </p:cNvPr>
          <p:cNvSpPr txBox="1">
            <a:spLocks/>
          </p:cNvSpPr>
          <p:nvPr/>
        </p:nvSpPr>
        <p:spPr>
          <a:xfrm>
            <a:off x="292105" y="2650234"/>
            <a:ext cx="2279651" cy="2543541"/>
          </a:xfrm>
          <a:prstGeom prst="rect">
            <a:avLst/>
          </a:prstGeom>
        </p:spPr>
        <p:txBody>
          <a:bodyPr vert="horz" lIns="91440" tIns="45720" rIns="91440" bIns="45720" rtlCol="0" anchor="ctr"/>
          <a:lstStyle>
            <a:defPPr>
              <a:defRPr lang="es-ES"/>
            </a:defPPr>
            <a:lvl1pPr marL="0" indent="0" algn="r" defTabSz="914400" rtl="0" eaLnBrk="1" latinLnBrk="0" hangingPunct="1">
              <a:buNone/>
              <a:defRPr sz="15000" b="1" i="0" kern="1200">
                <a:solidFill>
                  <a:schemeClr val="bg1"/>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t>01</a:t>
            </a:r>
          </a:p>
        </p:txBody>
      </p:sp>
      <p:pic>
        <p:nvPicPr>
          <p:cNvPr id="11" name="Imagen 10">
            <a:extLst>
              <a:ext uri="{FF2B5EF4-FFF2-40B4-BE49-F238E27FC236}">
                <a16:creationId xmlns:a16="http://schemas.microsoft.com/office/drawing/2014/main" xmlns="" id="{A809A54B-F581-1AAD-1810-82190601B49A}"/>
              </a:ext>
            </a:extLst>
          </p:cNvPr>
          <p:cNvPicPr>
            <a:picLocks noChangeAspect="1"/>
          </p:cNvPicPr>
          <p:nvPr/>
        </p:nvPicPr>
        <p:blipFill>
          <a:blip r:embed="rId2"/>
          <a:stretch>
            <a:fillRect/>
          </a:stretch>
        </p:blipFill>
        <p:spPr>
          <a:xfrm>
            <a:off x="251426" y="263216"/>
            <a:ext cx="828075" cy="529048"/>
          </a:xfrm>
          <a:prstGeom prst="rect">
            <a:avLst/>
          </a:prstGeom>
        </p:spPr>
      </p:pic>
      <p:pic>
        <p:nvPicPr>
          <p:cNvPr id="2" name="Imagen 1">
            <a:extLst>
              <a:ext uri="{FF2B5EF4-FFF2-40B4-BE49-F238E27FC236}">
                <a16:creationId xmlns:a16="http://schemas.microsoft.com/office/drawing/2014/main" xmlns="" id="{6378D55D-5188-88E3-8C2D-57844A6ABAB6}"/>
              </a:ext>
            </a:extLst>
          </p:cNvPr>
          <p:cNvPicPr>
            <a:picLocks noChangeAspect="1"/>
          </p:cNvPicPr>
          <p:nvPr/>
        </p:nvPicPr>
        <p:blipFill>
          <a:blip r:embed="rId3"/>
          <a:stretch>
            <a:fillRect/>
          </a:stretch>
        </p:blipFill>
        <p:spPr>
          <a:xfrm>
            <a:off x="426508" y="383989"/>
            <a:ext cx="867033" cy="549121"/>
          </a:xfrm>
          <a:prstGeom prst="rect">
            <a:avLst/>
          </a:prstGeom>
        </p:spPr>
      </p:pic>
      <p:sp>
        <p:nvSpPr>
          <p:cNvPr id="13" name="Rectángulo: esquinas redondeadas 12">
            <a:extLst>
              <a:ext uri="{FF2B5EF4-FFF2-40B4-BE49-F238E27FC236}">
                <a16:creationId xmlns:a16="http://schemas.microsoft.com/office/drawing/2014/main" xmlns="" id="{B9572DB1-3F29-DB68-DAF6-7B7169327B5D}"/>
              </a:ext>
            </a:extLst>
          </p:cNvPr>
          <p:cNvSpPr/>
          <p:nvPr/>
        </p:nvSpPr>
        <p:spPr>
          <a:xfrm>
            <a:off x="950209" y="1177819"/>
            <a:ext cx="10291581" cy="675635"/>
          </a:xfrm>
          <a:prstGeom prst="roundRect">
            <a:avLst/>
          </a:prstGeom>
          <a:noFill/>
          <a:ln w="19050">
            <a:solidFill>
              <a:srgbClr val="FAA41A"/>
            </a:solidFill>
          </a:ln>
        </p:spPr>
        <p:style>
          <a:lnRef idx="0">
            <a:scrgbClr r="0" g="0" b="0"/>
          </a:lnRef>
          <a:fillRef idx="0">
            <a:scrgbClr r="0" g="0" b="0"/>
          </a:fillRef>
          <a:effectRef idx="0">
            <a:scrgbClr r="0" g="0" b="0"/>
          </a:effectRef>
          <a:fontRef idx="minor">
            <a:schemeClr val="accent6"/>
          </a:fontRef>
        </p:style>
        <p:txBody>
          <a:bodyPr rtlCol="0" anchor="ctr"/>
          <a:lstStyle/>
          <a:p>
            <a:pPr marL="285750" indent="-285750">
              <a:buClr>
                <a:srgbClr val="FAA41A"/>
              </a:buClr>
              <a:buFont typeface="Arial" panose="020B0604020202020204" pitchFamily="34" charset="0"/>
              <a:buChar char="•"/>
            </a:pPr>
            <a:r>
              <a:rPr lang="es-CL" sz="1400" dirty="0">
                <a:solidFill>
                  <a:srgbClr val="272628"/>
                </a:solidFill>
                <a:latin typeface="Poppins" panose="00000500000000000000" pitchFamily="2" charset="0"/>
                <a:cs typeface="Poppins" panose="00000500000000000000" pitchFamily="2" charset="0"/>
              </a:rPr>
              <a:t>La mayoría (65%) está a favor de que se logre un pacto fiscal.</a:t>
            </a:r>
          </a:p>
        </p:txBody>
      </p:sp>
      <p:sp>
        <p:nvSpPr>
          <p:cNvPr id="15" name="Marcador de texto 10">
            <a:extLst>
              <a:ext uri="{FF2B5EF4-FFF2-40B4-BE49-F238E27FC236}">
                <a16:creationId xmlns:a16="http://schemas.microsoft.com/office/drawing/2014/main" xmlns="" id="{2B53138D-AE6F-C588-1904-6E4E070FAECF}"/>
              </a:ext>
            </a:extLst>
          </p:cNvPr>
          <p:cNvSpPr txBox="1">
            <a:spLocks/>
          </p:cNvSpPr>
          <p:nvPr/>
        </p:nvSpPr>
        <p:spPr>
          <a:xfrm>
            <a:off x="1543020" y="284109"/>
            <a:ext cx="9004572" cy="820318"/>
          </a:xfrm>
          <a:prstGeom prst="rect">
            <a:avLst/>
          </a:prstGeom>
        </p:spPr>
        <p:txBody>
          <a:bodyPr vert="horz" lIns="91440" tIns="45720" rIns="91440" bIns="45720" rtlCol="0" anchor="ctr"/>
          <a:lstStyle>
            <a:defPPr>
              <a:defRPr lang="es-ES"/>
            </a:defPPr>
            <a:lvl1pPr marL="0" indent="0" algn="l" defTabSz="914400" rtl="0" eaLnBrk="1" latinLnBrk="0" hangingPunct="1">
              <a:buNone/>
              <a:defRPr sz="2250" b="1" i="0" kern="1200">
                <a:solidFill>
                  <a:schemeClr val="tx1">
                    <a:tint val="75000"/>
                  </a:schemeClr>
                </a:solidFill>
                <a:latin typeface="Poppins SemiBold" pitchFamily="2" charset="77"/>
                <a:ea typeface="+mn-ea"/>
                <a:cs typeface="Poppins SemiBold"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400" b="0" dirty="0">
                <a:solidFill>
                  <a:srgbClr val="272628"/>
                </a:solidFill>
              </a:rPr>
              <a:t>Apoyo Pacto Fiscal</a:t>
            </a:r>
            <a:endParaRPr lang="es-ES" sz="2400" b="0" dirty="0">
              <a:solidFill>
                <a:srgbClr val="5E5D60"/>
              </a:solidFill>
            </a:endParaRPr>
          </a:p>
        </p:txBody>
      </p:sp>
      <p:pic>
        <p:nvPicPr>
          <p:cNvPr id="14" name="Picture 13"/>
          <p:cNvPicPr>
            <a:picLocks noChangeAspect="1"/>
          </p:cNvPicPr>
          <p:nvPr/>
        </p:nvPicPr>
        <p:blipFill>
          <a:blip r:embed="rId4"/>
          <a:stretch>
            <a:fillRect/>
          </a:stretch>
        </p:blipFill>
        <p:spPr>
          <a:xfrm>
            <a:off x="1718240" y="2250743"/>
            <a:ext cx="8755519" cy="4134936"/>
          </a:xfrm>
          <a:prstGeom prst="rect">
            <a:avLst/>
          </a:prstGeom>
        </p:spPr>
      </p:pic>
    </p:spTree>
    <p:extLst>
      <p:ext uri="{BB962C8B-B14F-4D97-AF65-F5344CB8AC3E}">
        <p14:creationId xmlns:p14="http://schemas.microsoft.com/office/powerpoint/2010/main" val="26506182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8998</TotalTime>
  <Words>816</Words>
  <Application>Microsoft Office PowerPoint</Application>
  <PresentationFormat>Panorámica</PresentationFormat>
  <Paragraphs>163</Paragraphs>
  <Slides>22</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9" baseType="lpstr">
      <vt:lpstr>Arial</vt:lpstr>
      <vt:lpstr>Calibri</vt:lpstr>
      <vt:lpstr>Calibri Light</vt:lpstr>
      <vt:lpstr>Poppins</vt:lpstr>
      <vt:lpstr>Poppins SemiBold</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Blanco A, Benjamin</cp:lastModifiedBy>
  <cp:revision>136</cp:revision>
  <dcterms:created xsi:type="dcterms:W3CDTF">2023-01-26T13:00:39Z</dcterms:created>
  <dcterms:modified xsi:type="dcterms:W3CDTF">2023-06-23T11:16:32Z</dcterms:modified>
</cp:coreProperties>
</file>